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x="18288000" cy="10287000"/>
  <p:notesSz cx="6858000" cy="9144000"/>
  <p:embeddedFontLst>
    <p:embeddedFont>
      <p:font typeface="HK Modular" charset="1" panose="00000800000000000000"/>
      <p:regular r:id="rId14"/>
    </p:embeddedFont>
    <p:embeddedFont>
      <p:font typeface="Helvetica World Bold" charset="1" panose="020B0800040000020004"/>
      <p:regular r:id="rId15"/>
    </p:embeddedFont>
    <p:embeddedFont>
      <p:font typeface="Helvetica World" charset="1" panose="020B0500040000020004"/>
      <p:regular r:id="rId16"/>
    </p:embeddedFont>
    <p:embeddedFont>
      <p:font typeface="Helvetica World Bold Italics" charset="1" panose="020B0800040000090004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jpeg" Type="http://schemas.openxmlformats.org/officeDocument/2006/relationships/image"/><Relationship Id="rId8" Target="../media/image7.jpeg" Type="http://schemas.openxmlformats.org/officeDocument/2006/relationships/image"/><Relationship Id="rId9" Target="../media/image8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13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.png" Type="http://schemas.openxmlformats.org/officeDocument/2006/relationships/image"/><Relationship Id="rId11" Target="../media/image16.sv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14.jpeg" Type="http://schemas.openxmlformats.org/officeDocument/2006/relationships/image"/><Relationship Id="rId8" Target="../media/image9.png" Type="http://schemas.openxmlformats.org/officeDocument/2006/relationships/image"/><Relationship Id="rId9" Target="../media/image10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17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.png" Type="http://schemas.openxmlformats.org/officeDocument/2006/relationships/image"/><Relationship Id="rId11" Target="../media/image16.sv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18.jpeg" Type="http://schemas.openxmlformats.org/officeDocument/2006/relationships/image"/><Relationship Id="rId8" Target="../media/image19.png" Type="http://schemas.openxmlformats.org/officeDocument/2006/relationships/image"/><Relationship Id="rId9" Target="../media/image20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21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1028700"/>
            <a:ext cx="18288000" cy="9258300"/>
            <a:chOff x="0" y="0"/>
            <a:chExt cx="2833290" cy="143435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33290" cy="1434353"/>
            </a:xfrm>
            <a:custGeom>
              <a:avLst/>
              <a:gdLst/>
              <a:ahLst/>
              <a:cxnLst/>
              <a:rect r="r" b="b" t="t" l="l"/>
              <a:pathLst>
                <a:path h="1434353" w="2833290">
                  <a:moveTo>
                    <a:pt x="0" y="0"/>
                  </a:moveTo>
                  <a:lnTo>
                    <a:pt x="2833290" y="0"/>
                  </a:lnTo>
                  <a:lnTo>
                    <a:pt x="2833290" y="1434353"/>
                  </a:lnTo>
                  <a:lnTo>
                    <a:pt x="0" y="1434353"/>
                  </a:lnTo>
                  <a:close/>
                </a:path>
              </a:pathLst>
            </a:custGeom>
            <a:blipFill>
              <a:blip r:embed="rId2"/>
              <a:stretch>
                <a:fillRect l="0" t="-5555" r="0" b="-5555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-404923" y="-360454"/>
            <a:ext cx="19097845" cy="1389154"/>
            <a:chOff x="0" y="0"/>
            <a:chExt cx="5029885" cy="36586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029885" cy="365868"/>
            </a:xfrm>
            <a:custGeom>
              <a:avLst/>
              <a:gdLst/>
              <a:ahLst/>
              <a:cxnLst/>
              <a:rect r="r" b="b" t="t" l="l"/>
              <a:pathLst>
                <a:path h="365868" w="5029885">
                  <a:moveTo>
                    <a:pt x="0" y="0"/>
                  </a:moveTo>
                  <a:lnTo>
                    <a:pt x="5029885" y="0"/>
                  </a:lnTo>
                  <a:lnTo>
                    <a:pt x="5029885" y="365868"/>
                  </a:lnTo>
                  <a:lnTo>
                    <a:pt x="0" y="365868"/>
                  </a:lnTo>
                  <a:close/>
                </a:path>
              </a:pathLst>
            </a:custGeom>
            <a:solidFill>
              <a:srgbClr val="000000"/>
            </a:solidFill>
            <a:ln w="9525" cap="sq">
              <a:solidFill>
                <a:srgbClr val="7ED957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5029885" cy="4039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028700" y="441201"/>
            <a:ext cx="237954" cy="237954"/>
          </a:xfrm>
          <a:custGeom>
            <a:avLst/>
            <a:gdLst/>
            <a:ahLst/>
            <a:cxnLst/>
            <a:rect r="r" b="b" t="t" l="l"/>
            <a:pathLst>
              <a:path h="237954" w="237954">
                <a:moveTo>
                  <a:pt x="0" y="0"/>
                </a:moveTo>
                <a:lnTo>
                  <a:pt x="237954" y="0"/>
                </a:lnTo>
                <a:lnTo>
                  <a:pt x="237954" y="237954"/>
                </a:lnTo>
                <a:lnTo>
                  <a:pt x="0" y="2379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6997203" y="472867"/>
            <a:ext cx="262097" cy="174622"/>
          </a:xfrm>
          <a:custGeom>
            <a:avLst/>
            <a:gdLst/>
            <a:ahLst/>
            <a:cxnLst/>
            <a:rect r="r" b="b" t="t" l="l"/>
            <a:pathLst>
              <a:path h="174622" w="262097">
                <a:moveTo>
                  <a:pt x="0" y="0"/>
                </a:moveTo>
                <a:lnTo>
                  <a:pt x="262097" y="0"/>
                </a:lnTo>
                <a:lnTo>
                  <a:pt x="262097" y="174622"/>
                </a:lnTo>
                <a:lnTo>
                  <a:pt x="0" y="17462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7064863" y="7508362"/>
            <a:ext cx="3771100" cy="2624982"/>
            <a:chOff x="0" y="0"/>
            <a:chExt cx="812800" cy="56577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565773"/>
            </a:xfrm>
            <a:custGeom>
              <a:avLst/>
              <a:gdLst/>
              <a:ahLst/>
              <a:cxnLst/>
              <a:rect r="r" b="b" t="t" l="l"/>
              <a:pathLst>
                <a:path h="565773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565773"/>
                  </a:lnTo>
                  <a:lnTo>
                    <a:pt x="0" y="565773"/>
                  </a:lnTo>
                  <a:close/>
                </a:path>
              </a:pathLst>
            </a:custGeom>
            <a:blipFill>
              <a:blip r:embed="rId7"/>
              <a:stretch>
                <a:fillRect l="-2238" t="0" r="-2238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400640" y="7508362"/>
            <a:ext cx="3904901" cy="2623185"/>
            <a:chOff x="0" y="0"/>
            <a:chExt cx="604971" cy="4064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04971" cy="406400"/>
            </a:xfrm>
            <a:custGeom>
              <a:avLst/>
              <a:gdLst/>
              <a:ahLst/>
              <a:cxnLst/>
              <a:rect r="r" b="b" t="t" l="l"/>
              <a:pathLst>
                <a:path h="406400" w="604971">
                  <a:moveTo>
                    <a:pt x="0" y="0"/>
                  </a:moveTo>
                  <a:lnTo>
                    <a:pt x="604971" y="0"/>
                  </a:lnTo>
                  <a:lnTo>
                    <a:pt x="604971" y="406400"/>
                  </a:lnTo>
                  <a:lnTo>
                    <a:pt x="0" y="406400"/>
                  </a:lnTo>
                  <a:close/>
                </a:path>
              </a:pathLst>
            </a:custGeom>
            <a:blipFill>
              <a:blip r:embed="rId8"/>
              <a:stretch>
                <a:fillRect l="0" t="-32876" r="0" b="-65605"/>
              </a:stretch>
            </a:blip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13357860" y="7331760"/>
            <a:ext cx="3904901" cy="2623185"/>
            <a:chOff x="0" y="0"/>
            <a:chExt cx="604971" cy="4064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604971" cy="406400"/>
            </a:xfrm>
            <a:custGeom>
              <a:avLst/>
              <a:gdLst/>
              <a:ahLst/>
              <a:cxnLst/>
              <a:rect r="r" b="b" t="t" l="l"/>
              <a:pathLst>
                <a:path h="406400" w="604971">
                  <a:moveTo>
                    <a:pt x="0" y="0"/>
                  </a:moveTo>
                  <a:lnTo>
                    <a:pt x="604971" y="0"/>
                  </a:lnTo>
                  <a:lnTo>
                    <a:pt x="604971" y="406400"/>
                  </a:lnTo>
                  <a:lnTo>
                    <a:pt x="0" y="406400"/>
                  </a:lnTo>
                  <a:close/>
                </a:path>
              </a:pathLst>
            </a:custGeom>
            <a:blipFill>
              <a:blip r:embed="rId9"/>
              <a:stretch>
                <a:fillRect l="-414" t="0" r="-414" b="0"/>
              </a:stretch>
            </a:blipFill>
          </p:spPr>
        </p:sp>
      </p:grpSp>
      <p:sp>
        <p:nvSpPr>
          <p:cNvPr name="Freeform 15" id="15"/>
          <p:cNvSpPr/>
          <p:nvPr/>
        </p:nvSpPr>
        <p:spPr>
          <a:xfrm flipH="false" flipV="false" rot="0">
            <a:off x="1028700" y="6270697"/>
            <a:ext cx="531751" cy="107317"/>
          </a:xfrm>
          <a:custGeom>
            <a:avLst/>
            <a:gdLst/>
            <a:ahLst/>
            <a:cxnLst/>
            <a:rect r="r" b="b" t="t" l="l"/>
            <a:pathLst>
              <a:path h="107317" w="531751">
                <a:moveTo>
                  <a:pt x="0" y="0"/>
                </a:moveTo>
                <a:lnTo>
                  <a:pt x="531751" y="0"/>
                </a:lnTo>
                <a:lnTo>
                  <a:pt x="531751" y="107317"/>
                </a:lnTo>
                <a:lnTo>
                  <a:pt x="0" y="10731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6731009" y="6270697"/>
            <a:ext cx="531751" cy="107317"/>
          </a:xfrm>
          <a:custGeom>
            <a:avLst/>
            <a:gdLst/>
            <a:ahLst/>
            <a:cxnLst/>
            <a:rect r="r" b="b" t="t" l="l"/>
            <a:pathLst>
              <a:path h="107317" w="531751">
                <a:moveTo>
                  <a:pt x="0" y="0"/>
                </a:moveTo>
                <a:lnTo>
                  <a:pt x="531752" y="0"/>
                </a:lnTo>
                <a:lnTo>
                  <a:pt x="531752" y="107317"/>
                </a:lnTo>
                <a:lnTo>
                  <a:pt x="0" y="10731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5508035" y="8819955"/>
            <a:ext cx="438345" cy="438345"/>
          </a:xfrm>
          <a:custGeom>
            <a:avLst/>
            <a:gdLst/>
            <a:ahLst/>
            <a:cxnLst/>
            <a:rect r="r" b="b" t="t" l="l"/>
            <a:pathLst>
              <a:path h="438345" w="438345">
                <a:moveTo>
                  <a:pt x="0" y="0"/>
                </a:moveTo>
                <a:lnTo>
                  <a:pt x="438346" y="0"/>
                </a:lnTo>
                <a:lnTo>
                  <a:pt x="438346" y="438345"/>
                </a:lnTo>
                <a:lnTo>
                  <a:pt x="0" y="43834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2338685" y="8819955"/>
            <a:ext cx="438345" cy="438345"/>
          </a:xfrm>
          <a:custGeom>
            <a:avLst/>
            <a:gdLst/>
            <a:ahLst/>
            <a:cxnLst/>
            <a:rect r="r" b="b" t="t" l="l"/>
            <a:pathLst>
              <a:path h="438345" w="438345">
                <a:moveTo>
                  <a:pt x="0" y="0"/>
                </a:moveTo>
                <a:lnTo>
                  <a:pt x="438345" y="0"/>
                </a:lnTo>
                <a:lnTo>
                  <a:pt x="438345" y="438345"/>
                </a:lnTo>
                <a:lnTo>
                  <a:pt x="0" y="43834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1028700" y="2684032"/>
            <a:ext cx="16099551" cy="1610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99"/>
              </a:lnSpc>
              <a:spcBef>
                <a:spcPct val="0"/>
              </a:spcBef>
            </a:pPr>
            <a:r>
              <a:rPr lang="en-US" sz="4642">
                <a:solidFill>
                  <a:srgbClr val="7ED957"/>
                </a:solidFill>
                <a:latin typeface="HK Modular"/>
                <a:ea typeface="HK Modular"/>
                <a:cs typeface="HK Modular"/>
                <a:sym typeface="HK Modular"/>
              </a:rPr>
              <a:t>SENTRAX: AI-AUTOMATED NETWORK PENTESTING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544000" y="419440"/>
            <a:ext cx="1618180" cy="255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60"/>
              </a:lnSpc>
              <a:spcBef>
                <a:spcPct val="0"/>
              </a:spcBef>
            </a:pPr>
            <a:r>
              <a:rPr lang="en-US" b="true" sz="1400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UNSKILLED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4385909" y="409915"/>
            <a:ext cx="2345100" cy="2991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412"/>
              </a:lnSpc>
              <a:spcBef>
                <a:spcPct val="0"/>
              </a:spcBef>
            </a:pPr>
            <a:r>
              <a:rPr lang="en-US" sz="1723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Societe Generale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1028700"/>
            <a:ext cx="18288000" cy="9258300"/>
            <a:chOff x="0" y="0"/>
            <a:chExt cx="2833290" cy="143435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33290" cy="1434353"/>
            </a:xfrm>
            <a:custGeom>
              <a:avLst/>
              <a:gdLst/>
              <a:ahLst/>
              <a:cxnLst/>
              <a:rect r="r" b="b" t="t" l="l"/>
              <a:pathLst>
                <a:path h="1434353" w="2833290">
                  <a:moveTo>
                    <a:pt x="0" y="0"/>
                  </a:moveTo>
                  <a:lnTo>
                    <a:pt x="2833290" y="0"/>
                  </a:lnTo>
                  <a:lnTo>
                    <a:pt x="2833290" y="1434353"/>
                  </a:lnTo>
                  <a:lnTo>
                    <a:pt x="0" y="1434353"/>
                  </a:lnTo>
                  <a:close/>
                </a:path>
              </a:pathLst>
            </a:custGeom>
            <a:blipFill>
              <a:blip r:embed="rId2"/>
              <a:stretch>
                <a:fillRect l="0" t="-5555" r="0" b="-5555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-404923" y="-360454"/>
            <a:ext cx="19097845" cy="1389154"/>
            <a:chOff x="0" y="0"/>
            <a:chExt cx="5029885" cy="36586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029885" cy="365868"/>
            </a:xfrm>
            <a:custGeom>
              <a:avLst/>
              <a:gdLst/>
              <a:ahLst/>
              <a:cxnLst/>
              <a:rect r="r" b="b" t="t" l="l"/>
              <a:pathLst>
                <a:path h="365868" w="5029885">
                  <a:moveTo>
                    <a:pt x="0" y="0"/>
                  </a:moveTo>
                  <a:lnTo>
                    <a:pt x="5029885" y="0"/>
                  </a:lnTo>
                  <a:lnTo>
                    <a:pt x="5029885" y="365868"/>
                  </a:lnTo>
                  <a:lnTo>
                    <a:pt x="0" y="365868"/>
                  </a:lnTo>
                  <a:close/>
                </a:path>
              </a:pathLst>
            </a:custGeom>
            <a:solidFill>
              <a:srgbClr val="000000"/>
            </a:solidFill>
            <a:ln w="9525" cap="sq">
              <a:solidFill>
                <a:srgbClr val="7ED957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5029885" cy="4039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028700" y="441201"/>
            <a:ext cx="237954" cy="237954"/>
          </a:xfrm>
          <a:custGeom>
            <a:avLst/>
            <a:gdLst/>
            <a:ahLst/>
            <a:cxnLst/>
            <a:rect r="r" b="b" t="t" l="l"/>
            <a:pathLst>
              <a:path h="237954" w="237954">
                <a:moveTo>
                  <a:pt x="0" y="0"/>
                </a:moveTo>
                <a:lnTo>
                  <a:pt x="237954" y="0"/>
                </a:lnTo>
                <a:lnTo>
                  <a:pt x="237954" y="237954"/>
                </a:lnTo>
                <a:lnTo>
                  <a:pt x="0" y="2379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6997203" y="472867"/>
            <a:ext cx="262097" cy="174622"/>
          </a:xfrm>
          <a:custGeom>
            <a:avLst/>
            <a:gdLst/>
            <a:ahLst/>
            <a:cxnLst/>
            <a:rect r="r" b="b" t="t" l="l"/>
            <a:pathLst>
              <a:path h="174622" w="262097">
                <a:moveTo>
                  <a:pt x="0" y="0"/>
                </a:moveTo>
                <a:lnTo>
                  <a:pt x="262097" y="0"/>
                </a:lnTo>
                <a:lnTo>
                  <a:pt x="262097" y="174622"/>
                </a:lnTo>
                <a:lnTo>
                  <a:pt x="0" y="17462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544000" y="419440"/>
            <a:ext cx="1618180" cy="255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60"/>
              </a:lnSpc>
              <a:spcBef>
                <a:spcPct val="0"/>
              </a:spcBef>
            </a:pPr>
            <a:r>
              <a:rPr lang="en-US" b="true" sz="1400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UNSKILLED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385909" y="409915"/>
            <a:ext cx="2345100" cy="2991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412"/>
              </a:lnSpc>
              <a:spcBef>
                <a:spcPct val="0"/>
              </a:spcBef>
            </a:pPr>
            <a:r>
              <a:rPr lang="en-US" sz="1723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Societe Generale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0" y="1396770"/>
            <a:ext cx="16711175" cy="1149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22"/>
              </a:lnSpc>
            </a:pPr>
            <a:r>
              <a:rPr lang="en-US" sz="4252">
                <a:solidFill>
                  <a:srgbClr val="7ED957"/>
                </a:solidFill>
                <a:latin typeface="HK Modular"/>
                <a:ea typeface="HK Modular"/>
                <a:cs typeface="HK Modular"/>
                <a:sym typeface="HK Modular"/>
              </a:rPr>
              <a:t> </a:t>
            </a:r>
          </a:p>
          <a:p>
            <a:pPr algn="l">
              <a:lnSpc>
                <a:spcPts val="4422"/>
              </a:lnSpc>
            </a:pPr>
            <a:r>
              <a:rPr lang="en-US" sz="4252">
                <a:solidFill>
                  <a:srgbClr val="7ED957"/>
                </a:solidFill>
                <a:latin typeface="HK Modular"/>
                <a:ea typeface="HK Modular"/>
                <a:cs typeface="HK Modular"/>
                <a:sym typeface="HK Modular"/>
              </a:rPr>
              <a:t> Challenge Overview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80253" y="3102175"/>
            <a:ext cx="12813913" cy="5762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30"/>
              </a:lnSpc>
            </a:pPr>
            <a:r>
              <a:rPr lang="en-US" sz="2100" b="true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1) Rising Cyber Threats &amp; Limited Pentesters</a:t>
            </a:r>
          </a:p>
          <a:p>
            <a:pPr algn="l">
              <a:lnSpc>
                <a:spcPts val="2730"/>
              </a:lnSpc>
            </a:pPr>
          </a:p>
          <a:p>
            <a:pPr algn="l">
              <a:lnSpc>
                <a:spcPts val="2730"/>
              </a:lnSpc>
            </a:pPr>
            <a:r>
              <a:rPr lang="en-US" sz="210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2) </a:t>
            </a:r>
            <a:r>
              <a:rPr lang="en-US" sz="2100" b="true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Organizations face an explosion of attack vectors—IoT, cloud misconfigurations, zero-days—while skilled pen testers remain in short supply.</a:t>
            </a:r>
          </a:p>
          <a:p>
            <a:pPr algn="l">
              <a:lnSpc>
                <a:spcPts val="2730"/>
              </a:lnSpc>
            </a:pPr>
          </a:p>
          <a:p>
            <a:pPr algn="l">
              <a:lnSpc>
                <a:spcPts val="2730"/>
              </a:lnSpc>
            </a:pPr>
            <a:r>
              <a:rPr lang="en-US" sz="210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3)</a:t>
            </a:r>
            <a:r>
              <a:rPr lang="en-US" sz="2100" b="true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 </a:t>
            </a:r>
            <a:r>
              <a:rPr lang="en-US" sz="2100" b="true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Manual workflows across reconnaissance, exploitation, and reporting consume weeks per engagement and are prone to human error.</a:t>
            </a:r>
          </a:p>
          <a:p>
            <a:pPr algn="l">
              <a:lnSpc>
                <a:spcPts val="2730"/>
              </a:lnSpc>
            </a:pPr>
          </a:p>
          <a:p>
            <a:pPr algn="l">
              <a:lnSpc>
                <a:spcPts val="2730"/>
              </a:lnSpc>
            </a:pPr>
            <a:r>
              <a:rPr lang="en-US" sz="210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4)</a:t>
            </a:r>
            <a:r>
              <a:rPr lang="en-US" sz="2100" b="true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 </a:t>
            </a:r>
            <a:r>
              <a:rPr lang="en-US" sz="2100" b="true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Need for Automation + AI</a:t>
            </a:r>
          </a:p>
          <a:p>
            <a:pPr algn="l">
              <a:lnSpc>
                <a:spcPts val="2730"/>
              </a:lnSpc>
            </a:pPr>
          </a:p>
          <a:p>
            <a:pPr algn="l">
              <a:lnSpc>
                <a:spcPts val="2730"/>
              </a:lnSpc>
            </a:pPr>
            <a:r>
              <a:rPr lang="en-US" sz="210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5)</a:t>
            </a:r>
            <a:r>
              <a:rPr lang="en-US" sz="2100" b="true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 </a:t>
            </a:r>
            <a:r>
              <a:rPr lang="en-US" sz="2100" b="true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Automate repetitive tasks to free pen testers for high-value analysis.</a:t>
            </a:r>
          </a:p>
          <a:p>
            <a:pPr algn="l">
              <a:lnSpc>
                <a:spcPts val="2730"/>
              </a:lnSpc>
            </a:pPr>
          </a:p>
          <a:p>
            <a:pPr algn="l">
              <a:lnSpc>
                <a:spcPts val="2730"/>
              </a:lnSpc>
            </a:pPr>
            <a:r>
              <a:rPr lang="en-US" sz="210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6)</a:t>
            </a:r>
            <a:r>
              <a:rPr lang="en-US" sz="2100" b="true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 </a:t>
            </a:r>
            <a:r>
              <a:rPr lang="en-US" sz="2100" b="true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Leverage Large Language Models to interpret raw tool output and recommend next steps.</a:t>
            </a:r>
          </a:p>
          <a:p>
            <a:pPr algn="l">
              <a:lnSpc>
                <a:spcPts val="2730"/>
              </a:lnSpc>
            </a:pPr>
          </a:p>
          <a:p>
            <a:pPr algn="l">
              <a:lnSpc>
                <a:spcPts val="2730"/>
              </a:lnSpc>
            </a:pPr>
            <a:r>
              <a:rPr lang="en-US" sz="210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7)</a:t>
            </a:r>
            <a:r>
              <a:rPr lang="en-US" sz="2100" b="true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 </a:t>
            </a:r>
            <a:r>
              <a:rPr lang="en-US" sz="2100" b="true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Deliver actionable reports in minutes, not days.</a:t>
            </a:r>
          </a:p>
          <a:p>
            <a:pPr algn="l">
              <a:lnSpc>
                <a:spcPts val="2730"/>
              </a:lnSpc>
            </a:pPr>
          </a:p>
        </p:txBody>
      </p:sp>
      <p:grpSp>
        <p:nvGrpSpPr>
          <p:cNvPr name="Group 13" id="13"/>
          <p:cNvGrpSpPr/>
          <p:nvPr/>
        </p:nvGrpSpPr>
        <p:grpSpPr>
          <a:xfrm rot="0">
            <a:off x="13203124" y="6642836"/>
            <a:ext cx="5084876" cy="3644164"/>
            <a:chOff x="0" y="0"/>
            <a:chExt cx="631022" cy="452233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631022" cy="452233"/>
            </a:xfrm>
            <a:custGeom>
              <a:avLst/>
              <a:gdLst/>
              <a:ahLst/>
              <a:cxnLst/>
              <a:rect r="r" b="b" t="t" l="l"/>
              <a:pathLst>
                <a:path h="452233" w="631022">
                  <a:moveTo>
                    <a:pt x="0" y="0"/>
                  </a:moveTo>
                  <a:lnTo>
                    <a:pt x="631022" y="0"/>
                  </a:lnTo>
                  <a:lnTo>
                    <a:pt x="631022" y="452233"/>
                  </a:lnTo>
                  <a:lnTo>
                    <a:pt x="0" y="452233"/>
                  </a:lnTo>
                  <a:close/>
                </a:path>
              </a:pathLst>
            </a:custGeom>
            <a:blipFill>
              <a:blip r:embed="rId7"/>
              <a:stretch>
                <a:fillRect l="-3783" t="0" r="-3783" b="0"/>
              </a:stretch>
            </a:blipFill>
          </p:spPr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1028700"/>
            <a:ext cx="18288000" cy="9258300"/>
            <a:chOff x="0" y="0"/>
            <a:chExt cx="2833290" cy="143435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33290" cy="1434353"/>
            </a:xfrm>
            <a:custGeom>
              <a:avLst/>
              <a:gdLst/>
              <a:ahLst/>
              <a:cxnLst/>
              <a:rect r="r" b="b" t="t" l="l"/>
              <a:pathLst>
                <a:path h="1434353" w="2833290">
                  <a:moveTo>
                    <a:pt x="0" y="0"/>
                  </a:moveTo>
                  <a:lnTo>
                    <a:pt x="2833290" y="0"/>
                  </a:lnTo>
                  <a:lnTo>
                    <a:pt x="2833290" y="1434353"/>
                  </a:lnTo>
                  <a:lnTo>
                    <a:pt x="0" y="1434353"/>
                  </a:lnTo>
                  <a:close/>
                </a:path>
              </a:pathLst>
            </a:custGeom>
            <a:blipFill>
              <a:blip r:embed="rId2"/>
              <a:stretch>
                <a:fillRect l="0" t="-5555" r="0" b="-5555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-404923" y="-360454"/>
            <a:ext cx="19097845" cy="1389154"/>
            <a:chOff x="0" y="0"/>
            <a:chExt cx="5029885" cy="36586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029885" cy="365868"/>
            </a:xfrm>
            <a:custGeom>
              <a:avLst/>
              <a:gdLst/>
              <a:ahLst/>
              <a:cxnLst/>
              <a:rect r="r" b="b" t="t" l="l"/>
              <a:pathLst>
                <a:path h="365868" w="5029885">
                  <a:moveTo>
                    <a:pt x="0" y="0"/>
                  </a:moveTo>
                  <a:lnTo>
                    <a:pt x="5029885" y="0"/>
                  </a:lnTo>
                  <a:lnTo>
                    <a:pt x="5029885" y="365868"/>
                  </a:lnTo>
                  <a:lnTo>
                    <a:pt x="0" y="365868"/>
                  </a:lnTo>
                  <a:close/>
                </a:path>
              </a:pathLst>
            </a:custGeom>
            <a:solidFill>
              <a:srgbClr val="000000"/>
            </a:solidFill>
            <a:ln w="9525" cap="sq">
              <a:solidFill>
                <a:srgbClr val="7ED957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5029885" cy="4039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028700" y="441201"/>
            <a:ext cx="237954" cy="237954"/>
          </a:xfrm>
          <a:custGeom>
            <a:avLst/>
            <a:gdLst/>
            <a:ahLst/>
            <a:cxnLst/>
            <a:rect r="r" b="b" t="t" l="l"/>
            <a:pathLst>
              <a:path h="237954" w="237954">
                <a:moveTo>
                  <a:pt x="0" y="0"/>
                </a:moveTo>
                <a:lnTo>
                  <a:pt x="237954" y="0"/>
                </a:lnTo>
                <a:lnTo>
                  <a:pt x="237954" y="237954"/>
                </a:lnTo>
                <a:lnTo>
                  <a:pt x="0" y="2379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6997203" y="472867"/>
            <a:ext cx="262097" cy="174622"/>
          </a:xfrm>
          <a:custGeom>
            <a:avLst/>
            <a:gdLst/>
            <a:ahLst/>
            <a:cxnLst/>
            <a:rect r="r" b="b" t="t" l="l"/>
            <a:pathLst>
              <a:path h="174622" w="262097">
                <a:moveTo>
                  <a:pt x="0" y="0"/>
                </a:moveTo>
                <a:lnTo>
                  <a:pt x="262097" y="0"/>
                </a:lnTo>
                <a:lnTo>
                  <a:pt x="262097" y="174622"/>
                </a:lnTo>
                <a:lnTo>
                  <a:pt x="0" y="17462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435972" y="6095659"/>
            <a:ext cx="6848217" cy="2528515"/>
            <a:chOff x="0" y="0"/>
            <a:chExt cx="1461205" cy="53951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461205" cy="539510"/>
            </a:xfrm>
            <a:custGeom>
              <a:avLst/>
              <a:gdLst/>
              <a:ahLst/>
              <a:cxnLst/>
              <a:rect r="r" b="b" t="t" l="l"/>
              <a:pathLst>
                <a:path h="539510" w="1461205">
                  <a:moveTo>
                    <a:pt x="0" y="0"/>
                  </a:moveTo>
                  <a:lnTo>
                    <a:pt x="1461205" y="0"/>
                  </a:lnTo>
                  <a:lnTo>
                    <a:pt x="1461205" y="539510"/>
                  </a:lnTo>
                  <a:lnTo>
                    <a:pt x="0" y="539510"/>
                  </a:lnTo>
                  <a:close/>
                </a:path>
              </a:pathLst>
            </a:custGeom>
            <a:blipFill>
              <a:blip r:embed="rId7"/>
              <a:stretch>
                <a:fillRect l="0" t="-40223" r="0" b="-40223"/>
              </a:stretch>
            </a:blipFill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1544000" y="8736029"/>
            <a:ext cx="531751" cy="107317"/>
          </a:xfrm>
          <a:custGeom>
            <a:avLst/>
            <a:gdLst/>
            <a:ahLst/>
            <a:cxnLst/>
            <a:rect r="r" b="b" t="t" l="l"/>
            <a:pathLst>
              <a:path h="107317" w="531751">
                <a:moveTo>
                  <a:pt x="0" y="0"/>
                </a:moveTo>
                <a:lnTo>
                  <a:pt x="531751" y="0"/>
                </a:lnTo>
                <a:lnTo>
                  <a:pt x="531751" y="107317"/>
                </a:lnTo>
                <a:lnTo>
                  <a:pt x="0" y="10731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7259300" y="9258300"/>
            <a:ext cx="438345" cy="438345"/>
          </a:xfrm>
          <a:custGeom>
            <a:avLst/>
            <a:gdLst/>
            <a:ahLst/>
            <a:cxnLst/>
            <a:rect r="r" b="b" t="t" l="l"/>
            <a:pathLst>
              <a:path h="438345" w="438345">
                <a:moveTo>
                  <a:pt x="0" y="0"/>
                </a:moveTo>
                <a:lnTo>
                  <a:pt x="438345" y="0"/>
                </a:lnTo>
                <a:lnTo>
                  <a:pt x="438345" y="438345"/>
                </a:lnTo>
                <a:lnTo>
                  <a:pt x="0" y="43834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8487305" y="1936444"/>
            <a:ext cx="9624976" cy="586280"/>
            <a:chOff x="0" y="0"/>
            <a:chExt cx="2534973" cy="154411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534973" cy="154411"/>
            </a:xfrm>
            <a:custGeom>
              <a:avLst/>
              <a:gdLst/>
              <a:ahLst/>
              <a:cxnLst/>
              <a:rect r="r" b="b" t="t" l="l"/>
              <a:pathLst>
                <a:path h="154411" w="2534973">
                  <a:moveTo>
                    <a:pt x="0" y="0"/>
                  </a:moveTo>
                  <a:lnTo>
                    <a:pt x="2534973" y="0"/>
                  </a:lnTo>
                  <a:lnTo>
                    <a:pt x="2534973" y="154411"/>
                  </a:lnTo>
                  <a:lnTo>
                    <a:pt x="0" y="154411"/>
                  </a:lnTo>
                  <a:close/>
                </a:path>
              </a:pathLst>
            </a:custGeom>
            <a:solidFill>
              <a:srgbClr val="000000"/>
            </a:solidFill>
            <a:ln w="9525" cap="sq">
              <a:solidFill>
                <a:srgbClr val="7ED957"/>
              </a:solidFill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2534973" cy="1925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827000" y="1754907"/>
            <a:ext cx="7660305" cy="1149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22"/>
              </a:lnSpc>
            </a:pPr>
            <a:r>
              <a:rPr lang="en-US" sz="4252">
                <a:solidFill>
                  <a:srgbClr val="7ED957"/>
                </a:solidFill>
                <a:latin typeface="HK Modular"/>
                <a:ea typeface="HK Modular"/>
                <a:cs typeface="HK Modular"/>
                <a:sym typeface="HK Modular"/>
              </a:rPr>
              <a:t> </a:t>
            </a:r>
          </a:p>
          <a:p>
            <a:pPr algn="l">
              <a:lnSpc>
                <a:spcPts val="4422"/>
              </a:lnSpc>
            </a:pPr>
            <a:r>
              <a:rPr lang="en-US" sz="4252">
                <a:solidFill>
                  <a:srgbClr val="7ED957"/>
                </a:solidFill>
                <a:latin typeface="HK Modular"/>
                <a:ea typeface="HK Modular"/>
                <a:cs typeface="HK Modular"/>
                <a:sym typeface="HK Modular"/>
              </a:rPr>
              <a:t>Objectives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544000" y="419440"/>
            <a:ext cx="1618180" cy="255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60"/>
              </a:lnSpc>
              <a:spcBef>
                <a:spcPct val="0"/>
              </a:spcBef>
            </a:pPr>
            <a:r>
              <a:rPr lang="en-US" b="true" sz="1400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UNSKILLED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4934975" y="434767"/>
            <a:ext cx="1833782" cy="2942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367"/>
              </a:lnSpc>
              <a:spcBef>
                <a:spcPct val="0"/>
              </a:spcBef>
            </a:pPr>
            <a:r>
              <a:rPr lang="en-US" sz="169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Societe Generale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872658" y="2057563"/>
            <a:ext cx="4854269" cy="3726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95"/>
              </a:lnSpc>
            </a:pPr>
            <a:r>
              <a:rPr lang="en-US" b="true" sz="2399" i="true" spc="340">
                <a:solidFill>
                  <a:srgbClr val="7ED957"/>
                </a:solidFill>
                <a:latin typeface="Helvetica World Bold Italics"/>
                <a:ea typeface="Helvetica World Bold Italics"/>
                <a:cs typeface="Helvetica World Bold Italics"/>
                <a:sym typeface="Helvetica World Bold Italics"/>
              </a:rPr>
              <a:t>SENTRAX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8487305" y="2996910"/>
            <a:ext cx="9624976" cy="70212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83"/>
              </a:lnSpc>
            </a:pPr>
            <a:r>
              <a:rPr lang="en-US" sz="2294" b="true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1) Full-Lifecycle Automation:</a:t>
            </a:r>
          </a:p>
          <a:p>
            <a:pPr algn="l">
              <a:lnSpc>
                <a:spcPts val="2983"/>
              </a:lnSpc>
            </a:pPr>
          </a:p>
          <a:p>
            <a:pPr algn="l">
              <a:lnSpc>
                <a:spcPts val="2983"/>
              </a:lnSpc>
            </a:pPr>
            <a:r>
              <a:rPr lang="en-US" sz="2294" b="true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Reconnaissance → Scanning → Exploitation → Persistence → Cleanup → Reporting</a:t>
            </a:r>
          </a:p>
          <a:p>
            <a:pPr algn="l">
              <a:lnSpc>
                <a:spcPts val="2983"/>
              </a:lnSpc>
            </a:pPr>
          </a:p>
          <a:p>
            <a:pPr algn="l">
              <a:lnSpc>
                <a:spcPts val="2983"/>
              </a:lnSpc>
            </a:pPr>
            <a:r>
              <a:rPr lang="en-US" sz="2294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2)</a:t>
            </a:r>
            <a:r>
              <a:rPr lang="en-US" sz="2294" b="true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 </a:t>
            </a:r>
            <a:r>
              <a:rPr lang="en-US" sz="2294" b="true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LLM-Driven Intelligence:</a:t>
            </a:r>
          </a:p>
          <a:p>
            <a:pPr algn="l">
              <a:lnSpc>
                <a:spcPts val="2983"/>
              </a:lnSpc>
            </a:pPr>
          </a:p>
          <a:p>
            <a:pPr algn="l">
              <a:lnSpc>
                <a:spcPts val="2983"/>
              </a:lnSpc>
            </a:pPr>
            <a:r>
              <a:rPr lang="en-US" sz="2294" b="true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GPT-4 analyzes Shodan &amp; Nmap data, suggests exploits, crafts remediation steps, and writes executive-ready reports.</a:t>
            </a:r>
          </a:p>
          <a:p>
            <a:pPr algn="l">
              <a:lnSpc>
                <a:spcPts val="2983"/>
              </a:lnSpc>
            </a:pPr>
          </a:p>
          <a:p>
            <a:pPr algn="l">
              <a:lnSpc>
                <a:spcPts val="2983"/>
              </a:lnSpc>
            </a:pPr>
            <a:r>
              <a:rPr lang="en-US" sz="2294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4)</a:t>
            </a:r>
            <a:r>
              <a:rPr lang="en-US" sz="2294" b="true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 </a:t>
            </a:r>
            <a:r>
              <a:rPr lang="en-US" sz="2294" b="true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Modular, User-Friendly Platform</a:t>
            </a:r>
          </a:p>
          <a:p>
            <a:pPr algn="l">
              <a:lnSpc>
                <a:spcPts val="2983"/>
              </a:lnSpc>
            </a:pPr>
          </a:p>
          <a:p>
            <a:pPr algn="l">
              <a:lnSpc>
                <a:spcPts val="2944"/>
              </a:lnSpc>
            </a:pPr>
            <a:r>
              <a:rPr lang="en-US" sz="2264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5)</a:t>
            </a:r>
            <a:r>
              <a:rPr lang="en-US" sz="2264" b="true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 </a:t>
            </a:r>
            <a:r>
              <a:rPr lang="en-US" sz="2264" b="true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Plug-and-play modules for new tools (e.g., Nessus).</a:t>
            </a:r>
          </a:p>
          <a:p>
            <a:pPr algn="l">
              <a:lnSpc>
                <a:spcPts val="2983"/>
              </a:lnSpc>
            </a:pPr>
          </a:p>
          <a:p>
            <a:pPr algn="l">
              <a:lnSpc>
                <a:spcPts val="2983"/>
              </a:lnSpc>
            </a:pPr>
            <a:r>
              <a:rPr lang="en-US" sz="2294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6)</a:t>
            </a:r>
            <a:r>
              <a:rPr lang="en-US" sz="2294" b="true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 </a:t>
            </a:r>
            <a:r>
              <a:rPr lang="en-US" sz="2294" b="true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One-click “Full Workflow” or step-by-step phase execution.</a:t>
            </a:r>
          </a:p>
          <a:p>
            <a:pPr algn="l">
              <a:lnSpc>
                <a:spcPts val="2983"/>
              </a:lnSpc>
            </a:pPr>
          </a:p>
          <a:p>
            <a:pPr algn="l">
              <a:lnSpc>
                <a:spcPts val="2983"/>
              </a:lnSpc>
            </a:pPr>
            <a:r>
              <a:rPr lang="en-US" sz="2294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7)</a:t>
            </a:r>
            <a:r>
              <a:rPr lang="en-US" sz="2294" b="true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 </a:t>
            </a:r>
            <a:r>
              <a:rPr lang="en-US" sz="2294" b="true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Intuitive React/Tailwind interface with dark-theme, real-time logs, progress bars.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1028700"/>
            <a:ext cx="18288000" cy="9258300"/>
            <a:chOff x="0" y="0"/>
            <a:chExt cx="2833290" cy="143435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33290" cy="1434353"/>
            </a:xfrm>
            <a:custGeom>
              <a:avLst/>
              <a:gdLst/>
              <a:ahLst/>
              <a:cxnLst/>
              <a:rect r="r" b="b" t="t" l="l"/>
              <a:pathLst>
                <a:path h="1434353" w="2833290">
                  <a:moveTo>
                    <a:pt x="0" y="0"/>
                  </a:moveTo>
                  <a:lnTo>
                    <a:pt x="2833290" y="0"/>
                  </a:lnTo>
                  <a:lnTo>
                    <a:pt x="2833290" y="1434353"/>
                  </a:lnTo>
                  <a:lnTo>
                    <a:pt x="0" y="1434353"/>
                  </a:lnTo>
                  <a:close/>
                </a:path>
              </a:pathLst>
            </a:custGeom>
            <a:blipFill>
              <a:blip r:embed="rId2"/>
              <a:stretch>
                <a:fillRect l="0" t="-5555" r="0" b="-5555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-404923" y="-360454"/>
            <a:ext cx="19097845" cy="1389154"/>
            <a:chOff x="0" y="0"/>
            <a:chExt cx="5029885" cy="36586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029885" cy="365868"/>
            </a:xfrm>
            <a:custGeom>
              <a:avLst/>
              <a:gdLst/>
              <a:ahLst/>
              <a:cxnLst/>
              <a:rect r="r" b="b" t="t" l="l"/>
              <a:pathLst>
                <a:path h="365868" w="5029885">
                  <a:moveTo>
                    <a:pt x="0" y="0"/>
                  </a:moveTo>
                  <a:lnTo>
                    <a:pt x="5029885" y="0"/>
                  </a:lnTo>
                  <a:lnTo>
                    <a:pt x="5029885" y="365868"/>
                  </a:lnTo>
                  <a:lnTo>
                    <a:pt x="0" y="365868"/>
                  </a:lnTo>
                  <a:close/>
                </a:path>
              </a:pathLst>
            </a:custGeom>
            <a:solidFill>
              <a:srgbClr val="000000"/>
            </a:solidFill>
            <a:ln w="9525" cap="sq">
              <a:solidFill>
                <a:srgbClr val="7ED957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5029885" cy="4039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028700" y="441201"/>
            <a:ext cx="237954" cy="237954"/>
          </a:xfrm>
          <a:custGeom>
            <a:avLst/>
            <a:gdLst/>
            <a:ahLst/>
            <a:cxnLst/>
            <a:rect r="r" b="b" t="t" l="l"/>
            <a:pathLst>
              <a:path h="237954" w="237954">
                <a:moveTo>
                  <a:pt x="0" y="0"/>
                </a:moveTo>
                <a:lnTo>
                  <a:pt x="237954" y="0"/>
                </a:lnTo>
                <a:lnTo>
                  <a:pt x="237954" y="237954"/>
                </a:lnTo>
                <a:lnTo>
                  <a:pt x="0" y="2379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6997203" y="472867"/>
            <a:ext cx="262097" cy="174622"/>
          </a:xfrm>
          <a:custGeom>
            <a:avLst/>
            <a:gdLst/>
            <a:ahLst/>
            <a:cxnLst/>
            <a:rect r="r" b="b" t="t" l="l"/>
            <a:pathLst>
              <a:path h="174622" w="262097">
                <a:moveTo>
                  <a:pt x="0" y="0"/>
                </a:moveTo>
                <a:lnTo>
                  <a:pt x="262097" y="0"/>
                </a:lnTo>
                <a:lnTo>
                  <a:pt x="262097" y="174622"/>
                </a:lnTo>
                <a:lnTo>
                  <a:pt x="0" y="17462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544000" y="419440"/>
            <a:ext cx="1618180" cy="255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60"/>
              </a:lnSpc>
              <a:spcBef>
                <a:spcPct val="0"/>
              </a:spcBef>
            </a:pPr>
            <a:r>
              <a:rPr lang="en-US" b="true" sz="1400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UNSKILLED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385909" y="409915"/>
            <a:ext cx="2345100" cy="2991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412"/>
              </a:lnSpc>
              <a:spcBef>
                <a:spcPct val="0"/>
              </a:spcBef>
            </a:pPr>
            <a:r>
              <a:rPr lang="en-US" sz="1723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Societe Generale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86028" y="1379627"/>
            <a:ext cx="16711175" cy="1149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22"/>
              </a:lnSpc>
            </a:pPr>
            <a:r>
              <a:rPr lang="en-US" sz="4252">
                <a:solidFill>
                  <a:srgbClr val="7ED957"/>
                </a:solidFill>
                <a:latin typeface="HK Modular"/>
                <a:ea typeface="HK Modular"/>
                <a:cs typeface="HK Modular"/>
                <a:sym typeface="HK Modular"/>
              </a:rPr>
              <a:t> </a:t>
            </a:r>
          </a:p>
          <a:p>
            <a:pPr algn="l">
              <a:lnSpc>
                <a:spcPts val="4422"/>
              </a:lnSpc>
            </a:pPr>
            <a:r>
              <a:rPr lang="en-US" sz="4252">
                <a:solidFill>
                  <a:srgbClr val="7ED957"/>
                </a:solidFill>
                <a:latin typeface="HK Modular"/>
                <a:ea typeface="HK Modular"/>
                <a:cs typeface="HK Modular"/>
                <a:sym typeface="HK Modular"/>
              </a:rPr>
              <a:t>Architecture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86028" y="3109687"/>
            <a:ext cx="17330066" cy="36361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80"/>
              </a:lnSpc>
            </a:pPr>
          </a:p>
          <a:p>
            <a:pPr algn="l">
              <a:lnSpc>
                <a:spcPts val="3380"/>
              </a:lnSpc>
            </a:pPr>
            <a:r>
              <a:rPr lang="en-US" sz="2600" b="true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- Orchestrates six pen test phases via Python  - Single-page app with tabs for Dashboard, AI Workflow, Phases, Risk Engine, Report</a:t>
            </a:r>
          </a:p>
          <a:p>
            <a:pPr algn="l">
              <a:lnSpc>
                <a:spcPts val="3380"/>
              </a:lnSpc>
            </a:pPr>
            <a:r>
              <a:rPr lang="en-US" sz="2600" b="true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- Modules in backend/pen test/: recon.py, scan.py, exploit.py, persist.py, cleanup.py, report.py - Real-time terminal-style logs and progress indicators</a:t>
            </a:r>
          </a:p>
          <a:p>
            <a:pPr algn="l">
              <a:lnSpc>
                <a:spcPts val="3380"/>
              </a:lnSpc>
            </a:pPr>
            <a:r>
              <a:rPr lang="en-US" sz="2600" b="true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- utils/gpt_client.py wraps GPT-4 API calls - Templates for Web App, Stealth, Comprehensive workflows</a:t>
            </a:r>
          </a:p>
          <a:p>
            <a:pPr algn="l">
              <a:lnSpc>
                <a:spcPts val="3380"/>
              </a:lnSpc>
            </a:pPr>
            <a:r>
              <a:rPr lang="en-US" sz="2600" b="true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- CORS &amp; proxy configured to serve UI at 5173 - Downloadable PDF/HTML report export</a:t>
            </a:r>
          </a:p>
          <a:p>
            <a:pPr algn="l">
              <a:lnSpc>
                <a:spcPts val="3380"/>
              </a:lnSpc>
            </a:pPr>
            <a:r>
              <a:rPr lang="en-US" sz="2600" b="true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- .env keys: OPENAI, SHODAN, MSF_RPC_PASSWORD - Priority modes: Stealth, Aggressive, Comprehensive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11537080" y="7779296"/>
            <a:ext cx="6586733" cy="1479004"/>
            <a:chOff x="0" y="0"/>
            <a:chExt cx="1456608" cy="327071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456608" cy="327071"/>
            </a:xfrm>
            <a:custGeom>
              <a:avLst/>
              <a:gdLst/>
              <a:ahLst/>
              <a:cxnLst/>
              <a:rect r="r" b="b" t="t" l="l"/>
              <a:pathLst>
                <a:path h="327071" w="1456608">
                  <a:moveTo>
                    <a:pt x="0" y="0"/>
                  </a:moveTo>
                  <a:lnTo>
                    <a:pt x="1456608" y="0"/>
                  </a:lnTo>
                  <a:lnTo>
                    <a:pt x="1456608" y="327071"/>
                  </a:lnTo>
                  <a:lnTo>
                    <a:pt x="0" y="327071"/>
                  </a:lnTo>
                  <a:close/>
                </a:path>
              </a:pathLst>
            </a:custGeom>
            <a:blipFill>
              <a:blip r:embed="rId7"/>
              <a:stretch>
                <a:fillRect l="0" t="-98635" r="0" b="-98635"/>
              </a:stretch>
            </a:blipFill>
          </p:spPr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1028700"/>
            <a:ext cx="18288000" cy="9258300"/>
            <a:chOff x="0" y="0"/>
            <a:chExt cx="2833290" cy="143435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33290" cy="1434353"/>
            </a:xfrm>
            <a:custGeom>
              <a:avLst/>
              <a:gdLst/>
              <a:ahLst/>
              <a:cxnLst/>
              <a:rect r="r" b="b" t="t" l="l"/>
              <a:pathLst>
                <a:path h="1434353" w="2833290">
                  <a:moveTo>
                    <a:pt x="0" y="0"/>
                  </a:moveTo>
                  <a:lnTo>
                    <a:pt x="2833290" y="0"/>
                  </a:lnTo>
                  <a:lnTo>
                    <a:pt x="2833290" y="1434353"/>
                  </a:lnTo>
                  <a:lnTo>
                    <a:pt x="0" y="1434353"/>
                  </a:lnTo>
                  <a:close/>
                </a:path>
              </a:pathLst>
            </a:custGeom>
            <a:blipFill>
              <a:blip r:embed="rId2"/>
              <a:stretch>
                <a:fillRect l="0" t="-5555" r="0" b="-5555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-404923" y="-360454"/>
            <a:ext cx="19097845" cy="1389154"/>
            <a:chOff x="0" y="0"/>
            <a:chExt cx="5029885" cy="36586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029885" cy="365868"/>
            </a:xfrm>
            <a:custGeom>
              <a:avLst/>
              <a:gdLst/>
              <a:ahLst/>
              <a:cxnLst/>
              <a:rect r="r" b="b" t="t" l="l"/>
              <a:pathLst>
                <a:path h="365868" w="5029885">
                  <a:moveTo>
                    <a:pt x="0" y="0"/>
                  </a:moveTo>
                  <a:lnTo>
                    <a:pt x="5029885" y="0"/>
                  </a:lnTo>
                  <a:lnTo>
                    <a:pt x="5029885" y="365868"/>
                  </a:lnTo>
                  <a:lnTo>
                    <a:pt x="0" y="365868"/>
                  </a:lnTo>
                  <a:close/>
                </a:path>
              </a:pathLst>
            </a:custGeom>
            <a:solidFill>
              <a:srgbClr val="000000"/>
            </a:solidFill>
            <a:ln w="9525" cap="sq">
              <a:solidFill>
                <a:srgbClr val="7ED957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5029885" cy="4039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028700" y="441201"/>
            <a:ext cx="237954" cy="237954"/>
          </a:xfrm>
          <a:custGeom>
            <a:avLst/>
            <a:gdLst/>
            <a:ahLst/>
            <a:cxnLst/>
            <a:rect r="r" b="b" t="t" l="l"/>
            <a:pathLst>
              <a:path h="237954" w="237954">
                <a:moveTo>
                  <a:pt x="0" y="0"/>
                </a:moveTo>
                <a:lnTo>
                  <a:pt x="237954" y="0"/>
                </a:lnTo>
                <a:lnTo>
                  <a:pt x="237954" y="237954"/>
                </a:lnTo>
                <a:lnTo>
                  <a:pt x="0" y="2379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6997203" y="472867"/>
            <a:ext cx="262097" cy="174622"/>
          </a:xfrm>
          <a:custGeom>
            <a:avLst/>
            <a:gdLst/>
            <a:ahLst/>
            <a:cxnLst/>
            <a:rect r="r" b="b" t="t" l="l"/>
            <a:pathLst>
              <a:path h="174622" w="262097">
                <a:moveTo>
                  <a:pt x="0" y="0"/>
                </a:moveTo>
                <a:lnTo>
                  <a:pt x="262097" y="0"/>
                </a:lnTo>
                <a:lnTo>
                  <a:pt x="262097" y="174622"/>
                </a:lnTo>
                <a:lnTo>
                  <a:pt x="0" y="17462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544000" y="419440"/>
            <a:ext cx="1618180" cy="255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60"/>
              </a:lnSpc>
              <a:spcBef>
                <a:spcPct val="0"/>
              </a:spcBef>
            </a:pPr>
            <a:r>
              <a:rPr lang="en-US" b="true" sz="1400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UNSKILLED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385909" y="409915"/>
            <a:ext cx="2345100" cy="2991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412"/>
              </a:lnSpc>
              <a:spcBef>
                <a:spcPct val="0"/>
              </a:spcBef>
            </a:pPr>
            <a:r>
              <a:rPr lang="en-US" sz="1723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Societe Generale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9835" y="1111421"/>
            <a:ext cx="16711175" cy="1149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22"/>
              </a:lnSpc>
            </a:pPr>
            <a:r>
              <a:rPr lang="en-US" sz="4252">
                <a:solidFill>
                  <a:srgbClr val="7ED957"/>
                </a:solidFill>
                <a:latin typeface="HK Modular"/>
                <a:ea typeface="HK Modular"/>
                <a:cs typeface="HK Modular"/>
                <a:sym typeface="HK Modular"/>
              </a:rPr>
              <a:t> </a:t>
            </a:r>
          </a:p>
          <a:p>
            <a:pPr algn="l">
              <a:lnSpc>
                <a:spcPts val="4422"/>
              </a:lnSpc>
            </a:pPr>
            <a:r>
              <a:rPr lang="en-US" sz="4252">
                <a:solidFill>
                  <a:srgbClr val="7ED957"/>
                </a:solidFill>
                <a:latin typeface="HK Modular"/>
                <a:ea typeface="HK Modular"/>
                <a:cs typeface="HK Modular"/>
                <a:sym typeface="HK Modular"/>
              </a:rPr>
              <a:t> Key Features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84815" y="2577088"/>
            <a:ext cx="17150589" cy="77099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98"/>
              </a:lnSpc>
            </a:pPr>
            <a:r>
              <a:rPr lang="en-US" sz="2229" b="true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1) Recon via Shodan + GPT-4</a:t>
            </a:r>
          </a:p>
          <a:p>
            <a:pPr algn="l">
              <a:lnSpc>
                <a:spcPts val="2898"/>
              </a:lnSpc>
            </a:pPr>
          </a:p>
          <a:p>
            <a:pPr algn="l">
              <a:lnSpc>
                <a:spcPts val="2898"/>
              </a:lnSpc>
            </a:pPr>
            <a:r>
              <a:rPr lang="en-US" sz="2229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2) </a:t>
            </a:r>
            <a:r>
              <a:rPr lang="en-US" sz="2229" b="true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Automated host/profile data retrieval → AI summary of open ports, services, known vulnerabilities.</a:t>
            </a:r>
          </a:p>
          <a:p>
            <a:pPr algn="l">
              <a:lnSpc>
                <a:spcPts val="2898"/>
              </a:lnSpc>
            </a:pPr>
          </a:p>
          <a:p>
            <a:pPr algn="l">
              <a:lnSpc>
                <a:spcPts val="2898"/>
              </a:lnSpc>
            </a:pPr>
            <a:r>
              <a:rPr lang="en-US" sz="2229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3)</a:t>
            </a:r>
            <a:r>
              <a:rPr lang="en-US" sz="2229" b="true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 </a:t>
            </a:r>
            <a:r>
              <a:rPr lang="en-US" sz="2229" b="true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Nmap Scanning + AI Insights</a:t>
            </a:r>
          </a:p>
          <a:p>
            <a:pPr algn="l">
              <a:lnSpc>
                <a:spcPts val="2898"/>
              </a:lnSpc>
            </a:pPr>
          </a:p>
          <a:p>
            <a:pPr algn="l">
              <a:lnSpc>
                <a:spcPts val="2898"/>
              </a:lnSpc>
            </a:pPr>
            <a:r>
              <a:rPr lang="en-US" sz="2229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4)</a:t>
            </a:r>
            <a:r>
              <a:rPr lang="en-US" sz="2229" b="true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 </a:t>
            </a:r>
            <a:r>
              <a:rPr lang="en-US" sz="2229" b="true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Version &amp; OS detection → GPT-4 recommends scan refinements and next-phase strategies.</a:t>
            </a:r>
          </a:p>
          <a:p>
            <a:pPr algn="l">
              <a:lnSpc>
                <a:spcPts val="2898"/>
              </a:lnSpc>
            </a:pPr>
          </a:p>
          <a:p>
            <a:pPr algn="l">
              <a:lnSpc>
                <a:spcPts val="2898"/>
              </a:lnSpc>
            </a:pPr>
            <a:r>
              <a:rPr lang="en-US" sz="2229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5)</a:t>
            </a:r>
            <a:r>
              <a:rPr lang="en-US" sz="2229" b="true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 </a:t>
            </a:r>
            <a:r>
              <a:rPr lang="en-US" sz="2229" b="true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Metasploit Automation</a:t>
            </a:r>
          </a:p>
          <a:p>
            <a:pPr algn="l">
              <a:lnSpc>
                <a:spcPts val="2898"/>
              </a:lnSpc>
            </a:pPr>
          </a:p>
          <a:p>
            <a:pPr algn="l">
              <a:lnSpc>
                <a:spcPts val="2898"/>
              </a:lnSpc>
            </a:pPr>
            <a:r>
              <a:rPr lang="en-US" sz="2229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6)</a:t>
            </a:r>
            <a:r>
              <a:rPr lang="en-US" sz="2229" b="true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 </a:t>
            </a:r>
            <a:r>
              <a:rPr lang="en-US" sz="2229" b="true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GPT-4 selects exploit modules &amp; parameters → Metasploit RPC executes payload with minimal manual coding.</a:t>
            </a:r>
          </a:p>
          <a:p>
            <a:pPr algn="l">
              <a:lnSpc>
                <a:spcPts val="2898"/>
              </a:lnSpc>
            </a:pPr>
          </a:p>
          <a:p>
            <a:pPr algn="l">
              <a:lnSpc>
                <a:spcPts val="2898"/>
              </a:lnSpc>
            </a:pPr>
            <a:r>
              <a:rPr lang="en-US" sz="2229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7)</a:t>
            </a:r>
            <a:r>
              <a:rPr lang="en-US" sz="2229" b="true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 </a:t>
            </a:r>
            <a:r>
              <a:rPr lang="en-US" sz="2229" b="true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AI Risk Engine &amp; Remediation</a:t>
            </a:r>
          </a:p>
          <a:p>
            <a:pPr algn="l">
              <a:lnSpc>
                <a:spcPts val="2898"/>
              </a:lnSpc>
            </a:pPr>
          </a:p>
          <a:p>
            <a:pPr algn="l">
              <a:lnSpc>
                <a:spcPts val="2898"/>
              </a:lnSpc>
            </a:pPr>
            <a:r>
              <a:rPr lang="en-US" sz="2229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8)</a:t>
            </a:r>
            <a:r>
              <a:rPr lang="en-US" sz="2229" b="true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 </a:t>
            </a:r>
            <a:r>
              <a:rPr lang="en-US" sz="2229" b="true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CVSS-based scoring enriched by business-impact metrics (Confidentiality, Integrity, Availability).</a:t>
            </a:r>
          </a:p>
          <a:p>
            <a:pPr algn="l">
              <a:lnSpc>
                <a:spcPts val="2898"/>
              </a:lnSpc>
            </a:pPr>
          </a:p>
          <a:p>
            <a:pPr algn="l">
              <a:lnSpc>
                <a:spcPts val="2898"/>
              </a:lnSpc>
            </a:pPr>
            <a:r>
              <a:rPr lang="en-US" sz="2229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9)</a:t>
            </a:r>
            <a:r>
              <a:rPr lang="en-US" sz="2229" b="true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 </a:t>
            </a:r>
            <a:r>
              <a:rPr lang="en-US" sz="2229" b="true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GPT-4 suggests tailored remediation steps, prioritized by severity.</a:t>
            </a:r>
          </a:p>
          <a:p>
            <a:pPr algn="l">
              <a:lnSpc>
                <a:spcPts val="2898"/>
              </a:lnSpc>
            </a:pPr>
          </a:p>
          <a:p>
            <a:pPr algn="l">
              <a:lnSpc>
                <a:spcPts val="2898"/>
              </a:lnSpc>
            </a:pPr>
            <a:r>
              <a:rPr lang="en-US" sz="2229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10)</a:t>
            </a:r>
            <a:r>
              <a:rPr lang="en-US" sz="2229" b="true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 </a:t>
            </a:r>
            <a:r>
              <a:rPr lang="en-US" sz="2229" b="true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Professional Report Generation</a:t>
            </a:r>
          </a:p>
          <a:p>
            <a:pPr algn="l">
              <a:lnSpc>
                <a:spcPts val="2898"/>
              </a:lnSpc>
            </a:pPr>
          </a:p>
          <a:p>
            <a:pPr algn="l">
              <a:lnSpc>
                <a:spcPts val="373"/>
              </a:lnSpc>
            </a:pPr>
            <a:r>
              <a:rPr lang="en-US" sz="287" b="true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One-click GPT-4–authored executive summary, technical findings, risk matrix, and remediation roadmap.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1028700"/>
            <a:ext cx="18288000" cy="9258300"/>
            <a:chOff x="0" y="0"/>
            <a:chExt cx="2833290" cy="143435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33290" cy="1434353"/>
            </a:xfrm>
            <a:custGeom>
              <a:avLst/>
              <a:gdLst/>
              <a:ahLst/>
              <a:cxnLst/>
              <a:rect r="r" b="b" t="t" l="l"/>
              <a:pathLst>
                <a:path h="1434353" w="2833290">
                  <a:moveTo>
                    <a:pt x="0" y="0"/>
                  </a:moveTo>
                  <a:lnTo>
                    <a:pt x="2833290" y="0"/>
                  </a:lnTo>
                  <a:lnTo>
                    <a:pt x="2833290" y="1434353"/>
                  </a:lnTo>
                  <a:lnTo>
                    <a:pt x="0" y="1434353"/>
                  </a:lnTo>
                  <a:close/>
                </a:path>
              </a:pathLst>
            </a:custGeom>
            <a:blipFill>
              <a:blip r:embed="rId2"/>
              <a:stretch>
                <a:fillRect l="0" t="-5555" r="0" b="-5555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-404923" y="-360454"/>
            <a:ext cx="19097845" cy="1389154"/>
            <a:chOff x="0" y="0"/>
            <a:chExt cx="5029885" cy="36586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029885" cy="365868"/>
            </a:xfrm>
            <a:custGeom>
              <a:avLst/>
              <a:gdLst/>
              <a:ahLst/>
              <a:cxnLst/>
              <a:rect r="r" b="b" t="t" l="l"/>
              <a:pathLst>
                <a:path h="365868" w="5029885">
                  <a:moveTo>
                    <a:pt x="0" y="0"/>
                  </a:moveTo>
                  <a:lnTo>
                    <a:pt x="5029885" y="0"/>
                  </a:lnTo>
                  <a:lnTo>
                    <a:pt x="5029885" y="365868"/>
                  </a:lnTo>
                  <a:lnTo>
                    <a:pt x="0" y="365868"/>
                  </a:lnTo>
                  <a:close/>
                </a:path>
              </a:pathLst>
            </a:custGeom>
            <a:solidFill>
              <a:srgbClr val="000000"/>
            </a:solidFill>
            <a:ln w="9525" cap="sq">
              <a:solidFill>
                <a:srgbClr val="7ED957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5029885" cy="4039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028700" y="441201"/>
            <a:ext cx="237954" cy="237954"/>
          </a:xfrm>
          <a:custGeom>
            <a:avLst/>
            <a:gdLst/>
            <a:ahLst/>
            <a:cxnLst/>
            <a:rect r="r" b="b" t="t" l="l"/>
            <a:pathLst>
              <a:path h="237954" w="237954">
                <a:moveTo>
                  <a:pt x="0" y="0"/>
                </a:moveTo>
                <a:lnTo>
                  <a:pt x="237954" y="0"/>
                </a:lnTo>
                <a:lnTo>
                  <a:pt x="237954" y="237954"/>
                </a:lnTo>
                <a:lnTo>
                  <a:pt x="0" y="2379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6997203" y="472867"/>
            <a:ext cx="262097" cy="174622"/>
          </a:xfrm>
          <a:custGeom>
            <a:avLst/>
            <a:gdLst/>
            <a:ahLst/>
            <a:cxnLst/>
            <a:rect r="r" b="b" t="t" l="l"/>
            <a:pathLst>
              <a:path h="174622" w="262097">
                <a:moveTo>
                  <a:pt x="0" y="0"/>
                </a:moveTo>
                <a:lnTo>
                  <a:pt x="262097" y="0"/>
                </a:lnTo>
                <a:lnTo>
                  <a:pt x="262097" y="174622"/>
                </a:lnTo>
                <a:lnTo>
                  <a:pt x="0" y="17462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544000" y="419440"/>
            <a:ext cx="1618180" cy="255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60"/>
              </a:lnSpc>
              <a:spcBef>
                <a:spcPct val="0"/>
              </a:spcBef>
            </a:pPr>
            <a:r>
              <a:rPr lang="en-US" b="true" sz="1400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UNSKILLED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385909" y="409915"/>
            <a:ext cx="2345100" cy="2991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412"/>
              </a:lnSpc>
              <a:spcBef>
                <a:spcPct val="0"/>
              </a:spcBef>
            </a:pPr>
            <a:r>
              <a:rPr lang="en-US" sz="1723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Societe Generale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9835" y="1476330"/>
            <a:ext cx="16711175" cy="1149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22"/>
              </a:lnSpc>
            </a:pPr>
            <a:r>
              <a:rPr lang="en-US" sz="4252">
                <a:solidFill>
                  <a:srgbClr val="7ED957"/>
                </a:solidFill>
                <a:latin typeface="HK Modular"/>
                <a:ea typeface="HK Modular"/>
                <a:cs typeface="HK Modular"/>
                <a:sym typeface="HK Modular"/>
              </a:rPr>
              <a:t> </a:t>
            </a:r>
          </a:p>
          <a:p>
            <a:pPr algn="l">
              <a:lnSpc>
                <a:spcPts val="4422"/>
              </a:lnSpc>
            </a:pPr>
            <a:r>
              <a:rPr lang="en-US" sz="4252">
                <a:solidFill>
                  <a:srgbClr val="7ED957"/>
                </a:solidFill>
                <a:latin typeface="HK Modular"/>
                <a:ea typeface="HK Modular"/>
                <a:cs typeface="HK Modular"/>
                <a:sym typeface="HK Modular"/>
              </a:rPr>
              <a:t> Use Cases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68823" y="2987315"/>
            <a:ext cx="17750354" cy="56022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8"/>
              </a:lnSpc>
            </a:pPr>
          </a:p>
          <a:p>
            <a:pPr algn="l">
              <a:lnSpc>
                <a:spcPts val="3228"/>
              </a:lnSpc>
            </a:pPr>
          </a:p>
          <a:p>
            <a:pPr algn="l">
              <a:lnSpc>
                <a:spcPts val="3228"/>
              </a:lnSpc>
            </a:pPr>
            <a:r>
              <a:rPr lang="en-US" sz="2483" b="true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Enterprise Security Assessments: </a:t>
            </a:r>
          </a:p>
          <a:p>
            <a:pPr algn="l">
              <a:lnSpc>
                <a:spcPts val="3228"/>
              </a:lnSpc>
            </a:pPr>
            <a:r>
              <a:rPr lang="en-US" sz="2483" b="true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    * </a:t>
            </a:r>
            <a:r>
              <a:rPr lang="en-US" sz="2483" b="true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Schedule daily/weekly scans across corporate IP ranges; auto-generate executive reports for CISOs.</a:t>
            </a:r>
          </a:p>
          <a:p>
            <a:pPr algn="l">
              <a:lnSpc>
                <a:spcPts val="3228"/>
              </a:lnSpc>
            </a:pPr>
          </a:p>
          <a:p>
            <a:pPr algn="l">
              <a:lnSpc>
                <a:spcPts val="3228"/>
              </a:lnSpc>
            </a:pPr>
            <a:r>
              <a:rPr lang="en-US" sz="2483" b="true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DevSecOps Integration:</a:t>
            </a:r>
          </a:p>
          <a:p>
            <a:pPr algn="l">
              <a:lnSpc>
                <a:spcPts val="3228"/>
              </a:lnSpc>
            </a:pPr>
            <a:r>
              <a:rPr lang="en-US" sz="2483" b="true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    * </a:t>
            </a:r>
            <a:r>
              <a:rPr lang="en-US" sz="2483" b="true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Embed sentraX into CI/CD to auto-scan new builds. Fail builds on critical vulnerabilities.</a:t>
            </a:r>
          </a:p>
          <a:p>
            <a:pPr algn="l">
              <a:lnSpc>
                <a:spcPts val="3228"/>
              </a:lnSpc>
            </a:pPr>
          </a:p>
          <a:p>
            <a:pPr algn="l">
              <a:lnSpc>
                <a:spcPts val="3228"/>
              </a:lnSpc>
            </a:pPr>
            <a:r>
              <a:rPr lang="en-US" sz="2483" b="true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Managed Security Service Providers (MSSPs):</a:t>
            </a:r>
          </a:p>
          <a:p>
            <a:pPr algn="l">
              <a:lnSpc>
                <a:spcPts val="3228"/>
              </a:lnSpc>
            </a:pPr>
            <a:r>
              <a:rPr lang="en-US" sz="2483" b="true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    * </a:t>
            </a:r>
            <a:r>
              <a:rPr lang="en-US" sz="2483" b="true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Offer on-demand pentesting with AI insights for SMB clients.</a:t>
            </a:r>
          </a:p>
          <a:p>
            <a:pPr algn="l">
              <a:lnSpc>
                <a:spcPts val="3228"/>
              </a:lnSpc>
            </a:pPr>
          </a:p>
          <a:p>
            <a:pPr algn="l">
              <a:lnSpc>
                <a:spcPts val="3228"/>
              </a:lnSpc>
            </a:pPr>
            <a:r>
              <a:rPr lang="en-US" sz="2483" b="true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Continuous Monitoring:</a:t>
            </a:r>
          </a:p>
          <a:p>
            <a:pPr algn="l">
              <a:lnSpc>
                <a:spcPts val="3228"/>
              </a:lnSpc>
            </a:pPr>
            <a:r>
              <a:rPr lang="en-US" sz="2483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   * </a:t>
            </a:r>
            <a:r>
              <a:rPr lang="en-US" sz="2483" b="true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Real-time alerts on new exposures; auto-remediate low-risk findings.                  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1028700"/>
            <a:ext cx="18288000" cy="9258300"/>
            <a:chOff x="0" y="0"/>
            <a:chExt cx="2833290" cy="143435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33290" cy="1434353"/>
            </a:xfrm>
            <a:custGeom>
              <a:avLst/>
              <a:gdLst/>
              <a:ahLst/>
              <a:cxnLst/>
              <a:rect r="r" b="b" t="t" l="l"/>
              <a:pathLst>
                <a:path h="1434353" w="2833290">
                  <a:moveTo>
                    <a:pt x="0" y="0"/>
                  </a:moveTo>
                  <a:lnTo>
                    <a:pt x="2833290" y="0"/>
                  </a:lnTo>
                  <a:lnTo>
                    <a:pt x="2833290" y="1434353"/>
                  </a:lnTo>
                  <a:lnTo>
                    <a:pt x="0" y="1434353"/>
                  </a:lnTo>
                  <a:close/>
                </a:path>
              </a:pathLst>
            </a:custGeom>
            <a:blipFill>
              <a:blip r:embed="rId2"/>
              <a:stretch>
                <a:fillRect l="0" t="-5555" r="0" b="-5555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-404923" y="-360454"/>
            <a:ext cx="19097845" cy="1389154"/>
            <a:chOff x="0" y="0"/>
            <a:chExt cx="5029885" cy="36586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029885" cy="365868"/>
            </a:xfrm>
            <a:custGeom>
              <a:avLst/>
              <a:gdLst/>
              <a:ahLst/>
              <a:cxnLst/>
              <a:rect r="r" b="b" t="t" l="l"/>
              <a:pathLst>
                <a:path h="365868" w="5029885">
                  <a:moveTo>
                    <a:pt x="0" y="0"/>
                  </a:moveTo>
                  <a:lnTo>
                    <a:pt x="5029885" y="0"/>
                  </a:lnTo>
                  <a:lnTo>
                    <a:pt x="5029885" y="365868"/>
                  </a:lnTo>
                  <a:lnTo>
                    <a:pt x="0" y="365868"/>
                  </a:lnTo>
                  <a:close/>
                </a:path>
              </a:pathLst>
            </a:custGeom>
            <a:solidFill>
              <a:srgbClr val="000000"/>
            </a:solidFill>
            <a:ln w="9525" cap="sq">
              <a:solidFill>
                <a:srgbClr val="7ED957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5029885" cy="4039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028700" y="441201"/>
            <a:ext cx="237954" cy="237954"/>
          </a:xfrm>
          <a:custGeom>
            <a:avLst/>
            <a:gdLst/>
            <a:ahLst/>
            <a:cxnLst/>
            <a:rect r="r" b="b" t="t" l="l"/>
            <a:pathLst>
              <a:path h="237954" w="237954">
                <a:moveTo>
                  <a:pt x="0" y="0"/>
                </a:moveTo>
                <a:lnTo>
                  <a:pt x="237954" y="0"/>
                </a:lnTo>
                <a:lnTo>
                  <a:pt x="237954" y="237954"/>
                </a:lnTo>
                <a:lnTo>
                  <a:pt x="0" y="2379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6997203" y="472867"/>
            <a:ext cx="262097" cy="174622"/>
          </a:xfrm>
          <a:custGeom>
            <a:avLst/>
            <a:gdLst/>
            <a:ahLst/>
            <a:cxnLst/>
            <a:rect r="r" b="b" t="t" l="l"/>
            <a:pathLst>
              <a:path h="174622" w="262097">
                <a:moveTo>
                  <a:pt x="0" y="0"/>
                </a:moveTo>
                <a:lnTo>
                  <a:pt x="262097" y="0"/>
                </a:lnTo>
                <a:lnTo>
                  <a:pt x="262097" y="174622"/>
                </a:lnTo>
                <a:lnTo>
                  <a:pt x="0" y="17462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028700" y="1946283"/>
            <a:ext cx="16230600" cy="4121429"/>
            <a:chOff x="0" y="0"/>
            <a:chExt cx="2514545" cy="63851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514545" cy="638517"/>
            </a:xfrm>
            <a:custGeom>
              <a:avLst/>
              <a:gdLst/>
              <a:ahLst/>
              <a:cxnLst/>
              <a:rect r="r" b="b" t="t" l="l"/>
              <a:pathLst>
                <a:path h="638517" w="2514545">
                  <a:moveTo>
                    <a:pt x="0" y="0"/>
                  </a:moveTo>
                  <a:lnTo>
                    <a:pt x="2514545" y="0"/>
                  </a:lnTo>
                  <a:lnTo>
                    <a:pt x="2514545" y="638517"/>
                  </a:lnTo>
                  <a:lnTo>
                    <a:pt x="0" y="638517"/>
                  </a:lnTo>
                  <a:close/>
                </a:path>
              </a:pathLst>
            </a:custGeom>
            <a:blipFill>
              <a:blip r:embed="rId7"/>
              <a:stretch>
                <a:fillRect l="0" t="-81187" r="0" b="-81187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6775830" y="5657850"/>
            <a:ext cx="4757325" cy="1335705"/>
            <a:chOff x="0" y="0"/>
            <a:chExt cx="1252958" cy="351791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252958" cy="351791"/>
            </a:xfrm>
            <a:custGeom>
              <a:avLst/>
              <a:gdLst/>
              <a:ahLst/>
              <a:cxnLst/>
              <a:rect r="r" b="b" t="t" l="l"/>
              <a:pathLst>
                <a:path h="351791" w="1252958">
                  <a:moveTo>
                    <a:pt x="0" y="0"/>
                  </a:moveTo>
                  <a:lnTo>
                    <a:pt x="1252958" y="0"/>
                  </a:lnTo>
                  <a:lnTo>
                    <a:pt x="1252958" y="351791"/>
                  </a:lnTo>
                  <a:lnTo>
                    <a:pt x="0" y="351791"/>
                  </a:lnTo>
                  <a:close/>
                </a:path>
              </a:pathLst>
            </a:custGeom>
            <a:solidFill>
              <a:srgbClr val="080708"/>
            </a:solidFill>
            <a:ln w="9525" cap="sq">
              <a:solidFill>
                <a:srgbClr val="7ED957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28575"/>
              <a:ext cx="1252958" cy="3232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495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425358" y="5639454"/>
            <a:ext cx="3892848" cy="1354100"/>
            <a:chOff x="0" y="0"/>
            <a:chExt cx="1025277" cy="356635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025277" cy="356635"/>
            </a:xfrm>
            <a:custGeom>
              <a:avLst/>
              <a:gdLst/>
              <a:ahLst/>
              <a:cxnLst/>
              <a:rect r="r" b="b" t="t" l="l"/>
              <a:pathLst>
                <a:path h="356635" w="1025277">
                  <a:moveTo>
                    <a:pt x="0" y="0"/>
                  </a:moveTo>
                  <a:lnTo>
                    <a:pt x="1025277" y="0"/>
                  </a:lnTo>
                  <a:lnTo>
                    <a:pt x="1025277" y="356635"/>
                  </a:lnTo>
                  <a:lnTo>
                    <a:pt x="0" y="356635"/>
                  </a:lnTo>
                  <a:close/>
                </a:path>
              </a:pathLst>
            </a:custGeom>
            <a:solidFill>
              <a:srgbClr val="080708"/>
            </a:solidFill>
            <a:ln w="9525" cap="sq">
              <a:solidFill>
                <a:srgbClr val="7ED957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28575"/>
              <a:ext cx="1025277" cy="3280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95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8481847" y="8059191"/>
            <a:ext cx="9573135" cy="9389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7104"/>
              </a:lnSpc>
            </a:pPr>
            <a:r>
              <a:rPr lang="en-US" sz="6831">
                <a:solidFill>
                  <a:srgbClr val="7ED957"/>
                </a:solidFill>
                <a:latin typeface="HK Modular"/>
                <a:ea typeface="HK Modular"/>
                <a:cs typeface="HK Modular"/>
                <a:sym typeface="HK Modular"/>
              </a:rPr>
              <a:t>Monetization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0">
            <a:off x="7686165" y="7387941"/>
            <a:ext cx="531751" cy="107317"/>
          </a:xfrm>
          <a:custGeom>
            <a:avLst/>
            <a:gdLst/>
            <a:ahLst/>
            <a:cxnLst/>
            <a:rect r="r" b="b" t="t" l="l"/>
            <a:pathLst>
              <a:path h="107317" w="531751">
                <a:moveTo>
                  <a:pt x="0" y="0"/>
                </a:moveTo>
                <a:lnTo>
                  <a:pt x="531751" y="0"/>
                </a:lnTo>
                <a:lnTo>
                  <a:pt x="531751" y="107317"/>
                </a:lnTo>
                <a:lnTo>
                  <a:pt x="0" y="10731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8924827" y="1727110"/>
            <a:ext cx="438345" cy="438345"/>
          </a:xfrm>
          <a:custGeom>
            <a:avLst/>
            <a:gdLst/>
            <a:ahLst/>
            <a:cxnLst/>
            <a:rect r="r" b="b" t="t" l="l"/>
            <a:pathLst>
              <a:path h="438345" w="438345">
                <a:moveTo>
                  <a:pt x="0" y="0"/>
                </a:moveTo>
                <a:lnTo>
                  <a:pt x="438346" y="0"/>
                </a:lnTo>
                <a:lnTo>
                  <a:pt x="438346" y="438345"/>
                </a:lnTo>
                <a:lnTo>
                  <a:pt x="0" y="43834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1544000" y="419440"/>
            <a:ext cx="1618180" cy="255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60"/>
              </a:lnSpc>
              <a:spcBef>
                <a:spcPct val="0"/>
              </a:spcBef>
            </a:pPr>
            <a:r>
              <a:rPr lang="en-US" b="true" sz="1400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UNSKILLED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5082963" y="409915"/>
            <a:ext cx="1773865" cy="3012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432"/>
              </a:lnSpc>
              <a:spcBef>
                <a:spcPct val="0"/>
              </a:spcBef>
            </a:pPr>
            <a:r>
              <a:rPr lang="en-US" sz="1737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Societe Generale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147677" y="8311219"/>
            <a:ext cx="5803388" cy="3726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95"/>
              </a:lnSpc>
            </a:pPr>
            <a:r>
              <a:rPr lang="en-US" b="true" sz="2399" i="true" spc="340">
                <a:solidFill>
                  <a:srgbClr val="7ED957"/>
                </a:solidFill>
                <a:latin typeface="Helvetica World Bold Italics"/>
                <a:ea typeface="Helvetica World Bold Italics"/>
                <a:cs typeface="Helvetica World Bold Italics"/>
                <a:sym typeface="Helvetica World Bold Italics"/>
              </a:rPr>
              <a:t>THE FUTURE VISION...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6959467" y="5735553"/>
            <a:ext cx="4390050" cy="9782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20"/>
              </a:lnSpc>
            </a:pPr>
            <a:r>
              <a:rPr lang="en-US" b="true" sz="1654" i="true" spc="234">
                <a:solidFill>
                  <a:srgbClr val="7ED957"/>
                </a:solidFill>
                <a:latin typeface="Helvetica World Bold Italics"/>
                <a:ea typeface="Helvetica World Bold Italics"/>
                <a:cs typeface="Helvetica World Bold Italics"/>
                <a:sym typeface="Helvetica World Bold Italics"/>
              </a:rPr>
              <a:t>ENTERPRISE LICENSE</a:t>
            </a:r>
          </a:p>
          <a:p>
            <a:pPr algn="ctr" marL="0" indent="0" lvl="0">
              <a:lnSpc>
                <a:spcPts val="1720"/>
              </a:lnSpc>
              <a:spcBef>
                <a:spcPct val="0"/>
              </a:spcBef>
            </a:pPr>
            <a:r>
              <a:rPr lang="en-US" b="true" sz="1654" i="true" spc="234">
                <a:solidFill>
                  <a:srgbClr val="7ED957"/>
                </a:solidFill>
                <a:latin typeface="Helvetica World Bold Italics"/>
                <a:ea typeface="Helvetica World Bold Italics"/>
                <a:cs typeface="Helvetica World Bold Italics"/>
                <a:sym typeface="Helvetica World Bold Italics"/>
              </a:rPr>
              <a:t>On-prem deployment, perpetual license with annual maintenance fee.</a:t>
            </a:r>
          </a:p>
        </p:txBody>
      </p:sp>
      <p:grpSp>
        <p:nvGrpSpPr>
          <p:cNvPr name="Group 24" id="24"/>
          <p:cNvGrpSpPr/>
          <p:nvPr/>
        </p:nvGrpSpPr>
        <p:grpSpPr>
          <a:xfrm rot="0">
            <a:off x="12990479" y="5639454"/>
            <a:ext cx="3866048" cy="1354100"/>
            <a:chOff x="0" y="0"/>
            <a:chExt cx="1018219" cy="356635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018219" cy="356635"/>
            </a:xfrm>
            <a:custGeom>
              <a:avLst/>
              <a:gdLst/>
              <a:ahLst/>
              <a:cxnLst/>
              <a:rect r="r" b="b" t="t" l="l"/>
              <a:pathLst>
                <a:path h="356635" w="1018219">
                  <a:moveTo>
                    <a:pt x="0" y="0"/>
                  </a:moveTo>
                  <a:lnTo>
                    <a:pt x="1018219" y="0"/>
                  </a:lnTo>
                  <a:lnTo>
                    <a:pt x="1018219" y="356635"/>
                  </a:lnTo>
                  <a:lnTo>
                    <a:pt x="0" y="356635"/>
                  </a:lnTo>
                  <a:close/>
                </a:path>
              </a:pathLst>
            </a:custGeom>
            <a:solidFill>
              <a:srgbClr val="080708"/>
            </a:solidFill>
            <a:ln w="9525" cap="sq">
              <a:solidFill>
                <a:srgbClr val="7ED957"/>
              </a:solidFill>
              <a:prstDash val="solid"/>
              <a:miter/>
            </a:ln>
          </p:spPr>
        </p:sp>
        <p:sp>
          <p:nvSpPr>
            <p:cNvPr name="TextBox 26" id="26"/>
            <p:cNvSpPr txBox="true"/>
            <p:nvPr/>
          </p:nvSpPr>
          <p:spPr>
            <a:xfrm>
              <a:off x="0" y="28575"/>
              <a:ext cx="1018219" cy="3280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495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7" id="27"/>
          <p:cNvSpPr txBox="true"/>
          <p:nvPr/>
        </p:nvSpPr>
        <p:spPr>
          <a:xfrm rot="0">
            <a:off x="12990479" y="5759520"/>
            <a:ext cx="3866048" cy="11418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00"/>
              </a:lnSpc>
            </a:pPr>
            <a:r>
              <a:rPr lang="en-US" b="true" sz="1538" i="true" spc="218">
                <a:solidFill>
                  <a:srgbClr val="7ED957"/>
                </a:solidFill>
                <a:latin typeface="Helvetica World Bold Italics"/>
                <a:ea typeface="Helvetica World Bold Italics"/>
                <a:cs typeface="Helvetica World Bold Italics"/>
                <a:sym typeface="Helvetica World Bold Italics"/>
              </a:rPr>
              <a:t>PROFESSIONAL SERVICES</a:t>
            </a:r>
          </a:p>
          <a:p>
            <a:pPr algn="ctr" marL="0" indent="0" lvl="0">
              <a:lnSpc>
                <a:spcPts val="1600"/>
              </a:lnSpc>
              <a:spcBef>
                <a:spcPct val="0"/>
              </a:spcBef>
            </a:pPr>
            <a:r>
              <a:rPr lang="en-US" b="true" sz="1538" i="true" spc="218">
                <a:solidFill>
                  <a:srgbClr val="7ED957"/>
                </a:solidFill>
                <a:latin typeface="Helvetica World Bold Italics"/>
                <a:ea typeface="Helvetica World Bold Italics"/>
                <a:cs typeface="Helvetica World Bold Italics"/>
                <a:sym typeface="Helvetica World Bold Italics"/>
              </a:rPr>
              <a:t>Custom template development, integration support, and pentesting best-practice training.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544000" y="5658504"/>
            <a:ext cx="3655564" cy="14819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48"/>
              </a:lnSpc>
            </a:pPr>
            <a:r>
              <a:rPr lang="en-US" b="true" sz="1681" i="true" spc="238">
                <a:solidFill>
                  <a:srgbClr val="7ED957"/>
                </a:solidFill>
                <a:latin typeface="Helvetica World Bold Italics"/>
                <a:ea typeface="Helvetica World Bold Italics"/>
                <a:cs typeface="Helvetica World Bold Italics"/>
                <a:sym typeface="Helvetica World Bold Italics"/>
              </a:rPr>
              <a:t>SAAS SUBSCRIPTION</a:t>
            </a:r>
          </a:p>
          <a:p>
            <a:pPr algn="ctr">
              <a:lnSpc>
                <a:spcPts val="1748"/>
              </a:lnSpc>
            </a:pPr>
            <a:r>
              <a:rPr lang="en-US" b="true" sz="1681" i="true" spc="238">
                <a:solidFill>
                  <a:srgbClr val="7ED957"/>
                </a:solidFill>
                <a:latin typeface="Helvetica World Bold Italics"/>
                <a:ea typeface="Helvetica World Bold Italics"/>
                <a:cs typeface="Helvetica World Bold Italics"/>
                <a:sym typeface="Helvetica World Bold Italics"/>
              </a:rPr>
              <a:t>Tiered by monthly IP-scan volume, AI-query credits, and premium templates</a:t>
            </a:r>
          </a:p>
          <a:p>
            <a:pPr algn="ctr" marL="0" indent="0" lvl="0">
              <a:lnSpc>
                <a:spcPts val="1748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1028700"/>
            <a:ext cx="18288000" cy="9258300"/>
            <a:chOff x="0" y="0"/>
            <a:chExt cx="2833290" cy="143435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33290" cy="1434353"/>
            </a:xfrm>
            <a:custGeom>
              <a:avLst/>
              <a:gdLst/>
              <a:ahLst/>
              <a:cxnLst/>
              <a:rect r="r" b="b" t="t" l="l"/>
              <a:pathLst>
                <a:path h="1434353" w="2833290">
                  <a:moveTo>
                    <a:pt x="0" y="0"/>
                  </a:moveTo>
                  <a:lnTo>
                    <a:pt x="2833290" y="0"/>
                  </a:lnTo>
                  <a:lnTo>
                    <a:pt x="2833290" y="1434353"/>
                  </a:lnTo>
                  <a:lnTo>
                    <a:pt x="0" y="1434353"/>
                  </a:lnTo>
                  <a:close/>
                </a:path>
              </a:pathLst>
            </a:custGeom>
            <a:blipFill>
              <a:blip r:embed="rId2"/>
              <a:stretch>
                <a:fillRect l="0" t="-5555" r="0" b="-5555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-404923" y="-360454"/>
            <a:ext cx="19097845" cy="1389154"/>
            <a:chOff x="0" y="0"/>
            <a:chExt cx="5029885" cy="36586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029885" cy="365868"/>
            </a:xfrm>
            <a:custGeom>
              <a:avLst/>
              <a:gdLst/>
              <a:ahLst/>
              <a:cxnLst/>
              <a:rect r="r" b="b" t="t" l="l"/>
              <a:pathLst>
                <a:path h="365868" w="5029885">
                  <a:moveTo>
                    <a:pt x="0" y="0"/>
                  </a:moveTo>
                  <a:lnTo>
                    <a:pt x="5029885" y="0"/>
                  </a:lnTo>
                  <a:lnTo>
                    <a:pt x="5029885" y="365868"/>
                  </a:lnTo>
                  <a:lnTo>
                    <a:pt x="0" y="365868"/>
                  </a:lnTo>
                  <a:close/>
                </a:path>
              </a:pathLst>
            </a:custGeom>
            <a:solidFill>
              <a:srgbClr val="000000"/>
            </a:solidFill>
            <a:ln w="9525" cap="sq">
              <a:solidFill>
                <a:srgbClr val="7ED957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5029885" cy="4039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028700" y="441201"/>
            <a:ext cx="237954" cy="237954"/>
          </a:xfrm>
          <a:custGeom>
            <a:avLst/>
            <a:gdLst/>
            <a:ahLst/>
            <a:cxnLst/>
            <a:rect r="r" b="b" t="t" l="l"/>
            <a:pathLst>
              <a:path h="237954" w="237954">
                <a:moveTo>
                  <a:pt x="0" y="0"/>
                </a:moveTo>
                <a:lnTo>
                  <a:pt x="237954" y="0"/>
                </a:lnTo>
                <a:lnTo>
                  <a:pt x="237954" y="237954"/>
                </a:lnTo>
                <a:lnTo>
                  <a:pt x="0" y="2379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6997203" y="472867"/>
            <a:ext cx="262097" cy="174622"/>
          </a:xfrm>
          <a:custGeom>
            <a:avLst/>
            <a:gdLst/>
            <a:ahLst/>
            <a:cxnLst/>
            <a:rect r="r" b="b" t="t" l="l"/>
            <a:pathLst>
              <a:path h="174622" w="262097">
                <a:moveTo>
                  <a:pt x="0" y="0"/>
                </a:moveTo>
                <a:lnTo>
                  <a:pt x="262097" y="0"/>
                </a:lnTo>
                <a:lnTo>
                  <a:pt x="262097" y="174622"/>
                </a:lnTo>
                <a:lnTo>
                  <a:pt x="0" y="17462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8618334" y="4587747"/>
            <a:ext cx="9669666" cy="18342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7104"/>
              </a:lnSpc>
            </a:pPr>
            <a:r>
              <a:rPr lang="en-US" sz="6831">
                <a:solidFill>
                  <a:srgbClr val="7ED957"/>
                </a:solidFill>
                <a:latin typeface="HK Modular"/>
                <a:ea typeface="HK Modular"/>
                <a:cs typeface="HK Modular"/>
                <a:sym typeface="HK Modular"/>
              </a:rPr>
              <a:t>LIVE DEMO SEQUENCE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544000" y="419440"/>
            <a:ext cx="1618180" cy="255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60"/>
              </a:lnSpc>
              <a:spcBef>
                <a:spcPct val="0"/>
              </a:spcBef>
            </a:pPr>
            <a:r>
              <a:rPr lang="en-US" b="true" sz="1400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UNSKILLED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5178105" y="412626"/>
            <a:ext cx="1642850" cy="2723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252"/>
              </a:lnSpc>
              <a:spcBef>
                <a:spcPct val="0"/>
              </a:spcBef>
            </a:pPr>
            <a:r>
              <a:rPr lang="en-US" sz="1609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Societe Generale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0" y="1028700"/>
            <a:ext cx="4287377" cy="9258300"/>
            <a:chOff x="0" y="0"/>
            <a:chExt cx="664227" cy="143435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64227" cy="1434353"/>
            </a:xfrm>
            <a:custGeom>
              <a:avLst/>
              <a:gdLst/>
              <a:ahLst/>
              <a:cxnLst/>
              <a:rect r="r" b="b" t="t" l="l"/>
              <a:pathLst>
                <a:path h="1434353" w="664227">
                  <a:moveTo>
                    <a:pt x="0" y="0"/>
                  </a:moveTo>
                  <a:lnTo>
                    <a:pt x="664227" y="0"/>
                  </a:lnTo>
                  <a:lnTo>
                    <a:pt x="664227" y="1434353"/>
                  </a:lnTo>
                  <a:lnTo>
                    <a:pt x="0" y="1434353"/>
                  </a:lnTo>
                  <a:close/>
                </a:path>
              </a:pathLst>
            </a:custGeom>
            <a:blipFill>
              <a:blip r:embed="rId7"/>
              <a:stretch>
                <a:fillRect l="-141949" t="0" r="-141949" b="0"/>
              </a:stretch>
            </a:blip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266654" y="7834366"/>
            <a:ext cx="6761131" cy="2198876"/>
            <a:chOff x="0" y="0"/>
            <a:chExt cx="1780709" cy="579128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780709" cy="579128"/>
            </a:xfrm>
            <a:custGeom>
              <a:avLst/>
              <a:gdLst/>
              <a:ahLst/>
              <a:cxnLst/>
              <a:rect r="r" b="b" t="t" l="l"/>
              <a:pathLst>
                <a:path h="579128" w="1780709">
                  <a:moveTo>
                    <a:pt x="0" y="0"/>
                  </a:moveTo>
                  <a:lnTo>
                    <a:pt x="1780709" y="0"/>
                  </a:lnTo>
                  <a:lnTo>
                    <a:pt x="1780709" y="579128"/>
                  </a:lnTo>
                  <a:lnTo>
                    <a:pt x="0" y="579128"/>
                  </a:lnTo>
                  <a:close/>
                </a:path>
              </a:pathLst>
            </a:custGeom>
            <a:solidFill>
              <a:srgbClr val="080708"/>
            </a:solidFill>
            <a:ln w="9525" cap="sq">
              <a:solidFill>
                <a:srgbClr val="7ED957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28575"/>
              <a:ext cx="1780709" cy="5505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495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266654" y="1195791"/>
            <a:ext cx="6761131" cy="2810999"/>
            <a:chOff x="0" y="0"/>
            <a:chExt cx="1780709" cy="740345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780709" cy="740345"/>
            </a:xfrm>
            <a:custGeom>
              <a:avLst/>
              <a:gdLst/>
              <a:ahLst/>
              <a:cxnLst/>
              <a:rect r="r" b="b" t="t" l="l"/>
              <a:pathLst>
                <a:path h="740345" w="1780709">
                  <a:moveTo>
                    <a:pt x="0" y="0"/>
                  </a:moveTo>
                  <a:lnTo>
                    <a:pt x="1780709" y="0"/>
                  </a:lnTo>
                  <a:lnTo>
                    <a:pt x="1780709" y="740345"/>
                  </a:lnTo>
                  <a:lnTo>
                    <a:pt x="0" y="740345"/>
                  </a:lnTo>
                  <a:close/>
                </a:path>
              </a:pathLst>
            </a:custGeom>
            <a:solidFill>
              <a:srgbClr val="080708"/>
            </a:solidFill>
            <a:ln w="9525" cap="sq">
              <a:solidFill>
                <a:srgbClr val="7ED957"/>
              </a:solidFill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28575"/>
              <a:ext cx="1780709" cy="7117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95"/>
                </a:lnSpc>
              </a:pP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3630035" y="1167216"/>
            <a:ext cx="4267902" cy="26860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98"/>
              </a:lnSpc>
            </a:pPr>
            <a:r>
              <a:rPr lang="en-US" sz="3306">
                <a:solidFill>
                  <a:srgbClr val="7ED957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Dashboard: Enter targets → Click “Start Pentest” → Watch terminal-style logs update live.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544000" y="2352502"/>
            <a:ext cx="2148522" cy="3726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95"/>
              </a:lnSpc>
            </a:pPr>
            <a:r>
              <a:rPr lang="en-US" b="true" sz="2399" i="true" spc="340">
                <a:solidFill>
                  <a:srgbClr val="7ED957"/>
                </a:solidFill>
                <a:latin typeface="Helvetica World Bold Italics"/>
                <a:ea typeface="Helvetica World Bold Italics"/>
                <a:cs typeface="Helvetica World Bold Italics"/>
                <a:sym typeface="Helvetica World Bold Italics"/>
              </a:rPr>
              <a:t>STEP 1:</a:t>
            </a:r>
          </a:p>
        </p:txBody>
      </p:sp>
      <p:grpSp>
        <p:nvGrpSpPr>
          <p:cNvPr name="Group 22" id="22"/>
          <p:cNvGrpSpPr/>
          <p:nvPr/>
        </p:nvGrpSpPr>
        <p:grpSpPr>
          <a:xfrm rot="0">
            <a:off x="1266654" y="4558412"/>
            <a:ext cx="6761131" cy="2198876"/>
            <a:chOff x="0" y="0"/>
            <a:chExt cx="1780709" cy="579128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780709" cy="579128"/>
            </a:xfrm>
            <a:custGeom>
              <a:avLst/>
              <a:gdLst/>
              <a:ahLst/>
              <a:cxnLst/>
              <a:rect r="r" b="b" t="t" l="l"/>
              <a:pathLst>
                <a:path h="579128" w="1780709">
                  <a:moveTo>
                    <a:pt x="0" y="0"/>
                  </a:moveTo>
                  <a:lnTo>
                    <a:pt x="1780709" y="0"/>
                  </a:lnTo>
                  <a:lnTo>
                    <a:pt x="1780709" y="579128"/>
                  </a:lnTo>
                  <a:lnTo>
                    <a:pt x="0" y="579128"/>
                  </a:lnTo>
                  <a:close/>
                </a:path>
              </a:pathLst>
            </a:custGeom>
            <a:solidFill>
              <a:srgbClr val="080708"/>
            </a:solidFill>
            <a:ln w="9525" cap="sq">
              <a:solidFill>
                <a:srgbClr val="7ED957"/>
              </a:solidFill>
              <a:prstDash val="solid"/>
              <a:miter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0" y="28575"/>
              <a:ext cx="1780709" cy="5505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495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5" id="25"/>
          <p:cNvSpPr txBox="true"/>
          <p:nvPr/>
        </p:nvSpPr>
        <p:spPr>
          <a:xfrm rot="0">
            <a:off x="1544000" y="8712816"/>
            <a:ext cx="2456198" cy="3726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95"/>
              </a:lnSpc>
            </a:pPr>
            <a:r>
              <a:rPr lang="en-US" b="true" sz="2399" i="true" spc="340">
                <a:solidFill>
                  <a:srgbClr val="7ED957"/>
                </a:solidFill>
                <a:latin typeface="Helvetica World Bold Italics"/>
                <a:ea typeface="Helvetica World Bold Italics"/>
                <a:cs typeface="Helvetica World Bold Italics"/>
                <a:sym typeface="Helvetica World Bold Italics"/>
              </a:rPr>
              <a:t>STEP 3: 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544000" y="5485829"/>
            <a:ext cx="2456198" cy="3726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95"/>
              </a:lnSpc>
            </a:pPr>
            <a:r>
              <a:rPr lang="en-US" b="true" sz="2399" i="true" spc="340">
                <a:solidFill>
                  <a:srgbClr val="7ED957"/>
                </a:solidFill>
                <a:latin typeface="Helvetica World Bold Italics"/>
                <a:ea typeface="Helvetica World Bold Italics"/>
                <a:cs typeface="Helvetica World Bold Italics"/>
                <a:sym typeface="Helvetica World Bold Italics"/>
              </a:rPr>
              <a:t>STEP 2: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3500189" y="4818647"/>
            <a:ext cx="4527596" cy="20251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9"/>
              </a:lnSpc>
            </a:pPr>
            <a:r>
              <a:rPr lang="en-US" sz="2484">
                <a:solidFill>
                  <a:srgbClr val="7ED957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AI Workflow: Select “Stealth” template → GPT-4 customizes Nmap arguments → Confirm &amp; run.</a:t>
            </a:r>
          </a:p>
          <a:p>
            <a:pPr algn="l">
              <a:lnSpc>
                <a:spcPts val="3229"/>
              </a:lnSpc>
            </a:pPr>
          </a:p>
        </p:txBody>
      </p:sp>
      <p:sp>
        <p:nvSpPr>
          <p:cNvPr name="TextBox 28" id="28"/>
          <p:cNvSpPr txBox="true"/>
          <p:nvPr/>
        </p:nvSpPr>
        <p:spPr>
          <a:xfrm rot="0">
            <a:off x="3630035" y="8262991"/>
            <a:ext cx="4267902" cy="12151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32"/>
              </a:lnSpc>
            </a:pPr>
            <a:r>
              <a:rPr lang="en-US" sz="2486">
                <a:solidFill>
                  <a:srgbClr val="7ED957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Report: View risk matrix → Download PDF with executive summary &amp; remediation plan.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DAGjIdajaBY</dc:identifier>
  <dcterms:modified xsi:type="dcterms:W3CDTF">2011-08-01T06:04:30Z</dcterms:modified>
  <cp:revision>1</cp:revision>
  <dc:title>Green and Black Futuristic Cyber Security Presentation</dc:title>
</cp:coreProperties>
</file>